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4" r:id="rId2"/>
    <p:sldId id="299" r:id="rId3"/>
    <p:sldId id="295" r:id="rId4"/>
    <p:sldId id="256" r:id="rId5"/>
    <p:sldId id="257" r:id="rId6"/>
    <p:sldId id="259" r:id="rId7"/>
    <p:sldId id="260" r:id="rId8"/>
    <p:sldId id="266" r:id="rId9"/>
    <p:sldId id="267" r:id="rId10"/>
    <p:sldId id="268" r:id="rId11"/>
    <p:sldId id="269" r:id="rId12"/>
    <p:sldId id="270" r:id="rId13"/>
    <p:sldId id="272" r:id="rId14"/>
    <p:sldId id="277" r:id="rId15"/>
    <p:sldId id="296" r:id="rId16"/>
    <p:sldId id="297" r:id="rId17"/>
    <p:sldId id="298"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118ABA-4D6B-4D07-AED4-483135A6CD56}" type="datetimeFigureOut">
              <a:rPr lang="da-DK" smtClean="0"/>
              <a:t>03-02-2020</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9F797F-120D-48A6-97BE-6F209C82689F}" type="slidenum">
              <a:rPr lang="da-DK" smtClean="0"/>
              <a:t>‹nr.›</a:t>
            </a:fld>
            <a:endParaRPr lang="da-DK"/>
          </a:p>
        </p:txBody>
      </p:sp>
    </p:spTree>
    <p:extLst>
      <p:ext uri="{BB962C8B-B14F-4D97-AF65-F5344CB8AC3E}">
        <p14:creationId xmlns:p14="http://schemas.microsoft.com/office/powerpoint/2010/main" val="155364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r>
              <a:rPr lang="da-DK" dirty="0" smtClean="0"/>
              <a:t>Viden om</a:t>
            </a:r>
            <a:r>
              <a:rPr lang="da-DK" baseline="0" dirty="0" smtClean="0"/>
              <a:t> metoder og teorier</a:t>
            </a:r>
          </a:p>
          <a:p>
            <a:r>
              <a:rPr lang="da-DK" baseline="0" dirty="0" smtClean="0"/>
              <a:t>Er ikke baseret på kun </a:t>
            </a:r>
            <a:r>
              <a:rPr lang="da-DK" baseline="0" dirty="0" err="1" smtClean="0"/>
              <a:t>e´n</a:t>
            </a:r>
            <a:r>
              <a:rPr lang="da-DK" baseline="0" dirty="0" smtClean="0"/>
              <a:t> </a:t>
            </a:r>
            <a:r>
              <a:rPr lang="da-DK" baseline="0" dirty="0" err="1" smtClean="0"/>
              <a:t>videnskablig</a:t>
            </a:r>
            <a:r>
              <a:rPr lang="da-DK" baseline="0" dirty="0" smtClean="0"/>
              <a:t> tradition</a:t>
            </a:r>
          </a:p>
          <a:p>
            <a:endParaRPr lang="da-DK" baseline="0" dirty="0" smtClean="0"/>
          </a:p>
          <a:p>
            <a:r>
              <a:rPr lang="da-DK" baseline="0" dirty="0" smtClean="0"/>
              <a:t>Både Sociologi, Psykologi, filosofi, antropologi</a:t>
            </a:r>
          </a:p>
          <a:p>
            <a:endParaRPr lang="da-DK" baseline="0" dirty="0" smtClean="0"/>
          </a:p>
          <a:p>
            <a:r>
              <a:rPr lang="da-DK" baseline="0" dirty="0" smtClean="0"/>
              <a:t>Forskellige veje og taktikker der tager udgangspunkt i den enkeltes livssituation med henblik på at forbedre</a:t>
            </a:r>
          </a:p>
          <a:p>
            <a:endParaRPr lang="da-DK" baseline="0" dirty="0" smtClean="0"/>
          </a:p>
          <a:p>
            <a:r>
              <a:rPr lang="da-DK" baseline="0" dirty="0" smtClean="0"/>
              <a:t>Anerkendende og respekt tilgang til det enkelte menneske</a:t>
            </a:r>
          </a:p>
          <a:p>
            <a:endParaRPr lang="da-DK" baseline="0" dirty="0" smtClean="0"/>
          </a:p>
          <a:p>
            <a:r>
              <a:rPr lang="da-DK" baseline="0" dirty="0" smtClean="0"/>
              <a:t>At når man i sandhed skal lykkes en at føre et </a:t>
            </a:r>
            <a:r>
              <a:rPr lang="da-DK" baseline="0" dirty="0" err="1" smtClean="0"/>
              <a:t>mennekse</a:t>
            </a:r>
            <a:r>
              <a:rPr lang="da-DK" baseline="0" dirty="0" smtClean="0"/>
              <a:t> et bestemt hen til et bestemt sted, først og fremmest må passe på at finde ham der hvor han er og begynde der. Dette er hemmeligheden i al hjælpekunst. Enhver der ikke kan det, han er selv i en indbildning, når han mener at kunne hjælpe en anden.</a:t>
            </a:r>
          </a:p>
          <a:p>
            <a:endParaRPr lang="da-DK" baseline="0" dirty="0" smtClean="0"/>
          </a:p>
          <a:p>
            <a:r>
              <a:rPr lang="da-DK" baseline="0" dirty="0" smtClean="0"/>
              <a:t>Relationens to tilgange: Kvalitet og formål</a:t>
            </a:r>
          </a:p>
          <a:p>
            <a:endParaRPr lang="da-DK" baseline="0" dirty="0" smtClean="0"/>
          </a:p>
          <a:p>
            <a:endParaRPr lang="da-DK" baseline="0" dirty="0" smtClean="0"/>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949E45CB-9BD6-4CD2-884A-B0AAC990FE6E}" type="slidenum">
              <a:rPr lang="da-DK" smtClean="0"/>
              <a:t>15</a:t>
            </a:fld>
            <a:endParaRPr lang="da-DK" dirty="0"/>
          </a:p>
        </p:txBody>
      </p:sp>
    </p:spTree>
    <p:extLst>
      <p:ext uri="{BB962C8B-B14F-4D97-AF65-F5344CB8AC3E}">
        <p14:creationId xmlns:p14="http://schemas.microsoft.com/office/powerpoint/2010/main" val="203932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r>
              <a:rPr lang="da-DK" dirty="0" smtClean="0"/>
              <a:t>Viden om</a:t>
            </a:r>
            <a:r>
              <a:rPr lang="da-DK" baseline="0" dirty="0" smtClean="0"/>
              <a:t> metoder og teorier</a:t>
            </a:r>
          </a:p>
          <a:p>
            <a:r>
              <a:rPr lang="da-DK" baseline="0" dirty="0" smtClean="0"/>
              <a:t>Er ikke baseret på kun </a:t>
            </a:r>
            <a:r>
              <a:rPr lang="da-DK" baseline="0" dirty="0" err="1" smtClean="0"/>
              <a:t>e´n</a:t>
            </a:r>
            <a:r>
              <a:rPr lang="da-DK" baseline="0" dirty="0" smtClean="0"/>
              <a:t> </a:t>
            </a:r>
            <a:r>
              <a:rPr lang="da-DK" baseline="0" dirty="0" err="1" smtClean="0"/>
              <a:t>videnskablig</a:t>
            </a:r>
            <a:r>
              <a:rPr lang="da-DK" baseline="0" dirty="0" smtClean="0"/>
              <a:t> tradition</a:t>
            </a:r>
          </a:p>
          <a:p>
            <a:endParaRPr lang="da-DK" baseline="0" dirty="0" smtClean="0"/>
          </a:p>
          <a:p>
            <a:r>
              <a:rPr lang="da-DK" baseline="0" dirty="0" smtClean="0"/>
              <a:t>Både Sociologi, Psykologi, filosofi, antropologi</a:t>
            </a:r>
          </a:p>
          <a:p>
            <a:endParaRPr lang="da-DK" baseline="0" dirty="0" smtClean="0"/>
          </a:p>
          <a:p>
            <a:r>
              <a:rPr lang="da-DK" baseline="0" dirty="0" smtClean="0"/>
              <a:t>Forskellige veje og taktikker der tager udgangspunkt i den enkeltes livssituation med henblik på at forbedre</a:t>
            </a:r>
          </a:p>
          <a:p>
            <a:endParaRPr lang="da-DK" baseline="0" dirty="0" smtClean="0"/>
          </a:p>
          <a:p>
            <a:r>
              <a:rPr lang="da-DK" baseline="0" dirty="0" smtClean="0"/>
              <a:t>Anerkendende og respekt tilgang til det enkelte menneske</a:t>
            </a:r>
          </a:p>
          <a:p>
            <a:endParaRPr lang="da-DK" baseline="0" dirty="0" smtClean="0"/>
          </a:p>
          <a:p>
            <a:r>
              <a:rPr lang="da-DK" baseline="0" dirty="0" smtClean="0"/>
              <a:t>At når man i sandhed skal lykkes en at føre et </a:t>
            </a:r>
            <a:r>
              <a:rPr lang="da-DK" baseline="0" dirty="0" err="1" smtClean="0"/>
              <a:t>mennekse</a:t>
            </a:r>
            <a:r>
              <a:rPr lang="da-DK" baseline="0" dirty="0" smtClean="0"/>
              <a:t> et bestemt hen til et bestemt sted, først og fremmest må passe på at finde ham der hvor han er og begynde der. Dette er hemmeligheden i al hjælpekunst. Enhver der ikke kan det, han er selv i en indbildning, når han mener at kunne hjælpe en anden.</a:t>
            </a:r>
          </a:p>
          <a:p>
            <a:endParaRPr lang="da-DK" baseline="0" dirty="0" smtClean="0"/>
          </a:p>
          <a:p>
            <a:r>
              <a:rPr lang="da-DK" baseline="0" dirty="0" smtClean="0"/>
              <a:t>Relationens to tilgange: Kvalitet og formål</a:t>
            </a:r>
          </a:p>
          <a:p>
            <a:endParaRPr lang="da-DK" baseline="0" dirty="0" smtClean="0"/>
          </a:p>
          <a:p>
            <a:endParaRPr lang="da-DK" baseline="0" dirty="0" smtClean="0"/>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949E45CB-9BD6-4CD2-884A-B0AAC990FE6E}" type="slidenum">
              <a:rPr lang="da-DK" smtClean="0"/>
              <a:t>16</a:t>
            </a:fld>
            <a:endParaRPr lang="da-DK" dirty="0"/>
          </a:p>
        </p:txBody>
      </p:sp>
    </p:spTree>
    <p:extLst>
      <p:ext uri="{BB962C8B-B14F-4D97-AF65-F5344CB8AC3E}">
        <p14:creationId xmlns:p14="http://schemas.microsoft.com/office/powerpoint/2010/main" val="203932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handler om at se det hele menneske – at være nysgerrig på hvile ressourcer og værdier og holdninger</a:t>
            </a:r>
            <a:r>
              <a:rPr lang="da-DK" baseline="0" dirty="0" smtClean="0"/>
              <a:t> mennesket indeholder for at tage udgangspunkt i det når målet er at give </a:t>
            </a:r>
            <a:r>
              <a:rPr lang="da-DK" baseline="0" dirty="0" err="1" smtClean="0"/>
              <a:t>støøtte</a:t>
            </a:r>
            <a:r>
              <a:rPr lang="da-DK" baseline="0" dirty="0" smtClean="0"/>
              <a:t> til et bedre liv</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949E45CB-9BD6-4CD2-884A-B0AAC990FE6E}" type="slidenum">
              <a:rPr lang="da-DK" smtClean="0"/>
              <a:t>17</a:t>
            </a:fld>
            <a:endParaRPr lang="da-DK" dirty="0"/>
          </a:p>
        </p:txBody>
      </p:sp>
    </p:spTree>
    <p:extLst>
      <p:ext uri="{BB962C8B-B14F-4D97-AF65-F5344CB8AC3E}">
        <p14:creationId xmlns:p14="http://schemas.microsoft.com/office/powerpoint/2010/main" val="2039324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0222543-49DC-4E65-A384-92793CE655C9}" type="slidenum">
              <a:rPr lang="da-DK" altLang="da-DK" smtClean="0"/>
              <a:pPr eaLnBrk="1" hangingPunct="1">
                <a:spcBef>
                  <a:spcPct val="0"/>
                </a:spcBef>
                <a:defRPr/>
              </a:pPr>
              <a:t>18</a:t>
            </a:fld>
            <a:endParaRPr lang="da-DK" altLang="da-DK"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lnSpc>
                <a:spcPct val="80000"/>
              </a:lnSpc>
            </a:pPr>
            <a:r>
              <a:rPr lang="da-DK" altLang="da-DK" sz="1000" dirty="0" smtClean="0"/>
              <a:t>1 min</a:t>
            </a:r>
          </a:p>
          <a:p>
            <a:pPr eaLnBrk="1" hangingPunct="1">
              <a:lnSpc>
                <a:spcPct val="80000"/>
              </a:lnSpc>
            </a:pPr>
            <a:endParaRPr lang="da-DK" altLang="da-DK" sz="1000" dirty="0" smtClean="0"/>
          </a:p>
          <a:p>
            <a:pPr eaLnBrk="1" hangingPunct="1">
              <a:lnSpc>
                <a:spcPct val="80000"/>
              </a:lnSpc>
            </a:pPr>
            <a:r>
              <a:rPr lang="da-DK" altLang="da-DK" sz="1000" dirty="0" smtClean="0"/>
              <a:t>Er</a:t>
            </a:r>
            <a:r>
              <a:rPr lang="da-DK" altLang="da-DK" sz="1000" baseline="0" dirty="0" smtClean="0"/>
              <a:t> der nogen der ved hvem ham her er. ------ Han er død ----- for mange år siden ------ men ikke desto mindre har han stor betydning for socialpædagogerne DNA og faglige identitet. Han </a:t>
            </a:r>
            <a:r>
              <a:rPr lang="da-DK" altLang="da-DK" sz="1000" baseline="0" dirty="0" err="1" smtClean="0"/>
              <a:t>hedeer</a:t>
            </a:r>
            <a:r>
              <a:rPr lang="da-DK" altLang="da-DK" sz="1000" baseline="0" dirty="0" smtClean="0"/>
              <a:t> Søren Kirkegaard. Han var en klog mand – teolog og filosof – og levede for 200 år siden.</a:t>
            </a:r>
            <a:endParaRPr lang="da-DK" altLang="da-DK"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0222543-49DC-4E65-A384-92793CE655C9}" type="slidenum">
              <a:rPr lang="da-DK" altLang="da-DK" smtClean="0"/>
              <a:pPr eaLnBrk="1" hangingPunct="1">
                <a:spcBef>
                  <a:spcPct val="0"/>
                </a:spcBef>
                <a:defRPr/>
              </a:pPr>
              <a:t>19</a:t>
            </a:fld>
            <a:endParaRPr lang="da-DK" altLang="da-DK"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lnSpc>
                <a:spcPct val="80000"/>
              </a:lnSpc>
            </a:pPr>
            <a:r>
              <a:rPr lang="da-DK" altLang="da-DK" sz="1000" dirty="0" smtClean="0"/>
              <a:t>1 </a:t>
            </a:r>
            <a:r>
              <a:rPr lang="da-DK" altLang="da-DK" sz="1000" dirty="0" err="1" smtClean="0"/>
              <a:t>nin</a:t>
            </a:r>
            <a:endParaRPr lang="da-DK" altLang="da-DK" sz="1000" dirty="0" smtClean="0"/>
          </a:p>
          <a:p>
            <a:pPr eaLnBrk="1" hangingPunct="1">
              <a:lnSpc>
                <a:spcPct val="80000"/>
              </a:lnSpc>
            </a:pPr>
            <a:r>
              <a:rPr lang="da-DK" altLang="da-DK" sz="1000" dirty="0" smtClean="0"/>
              <a:t>En</a:t>
            </a:r>
            <a:r>
              <a:rPr lang="da-DK" altLang="da-DK" sz="1000" baseline="0" dirty="0" smtClean="0"/>
              <a:t> af de citater han er kendt for – er I måske stødt på, ellers vil i nok stifte bekendtskab med ham senere i uddannelsen </a:t>
            </a:r>
          </a:p>
          <a:p>
            <a:pPr eaLnBrk="1" hangingPunct="1">
              <a:lnSpc>
                <a:spcPct val="80000"/>
              </a:lnSpc>
            </a:pPr>
            <a:endParaRPr lang="da-DK" altLang="da-DK" sz="1000" baseline="0" dirty="0" smtClean="0"/>
          </a:p>
          <a:p>
            <a:pPr eaLnBrk="1" hangingPunct="1">
              <a:lnSpc>
                <a:spcPct val="80000"/>
              </a:lnSpc>
            </a:pPr>
            <a:r>
              <a:rPr lang="da-DK" altLang="da-DK" sz="1000" baseline="0" dirty="0" smtClean="0"/>
              <a:t>- At når man i sandhed skal føre et menneske hen et bestemt sted, må man passe på at finde ham der, hvor han er, - og begynde der. Dette er hemmeligheden bag al hjælpekunst. Enhver der ikke kan det, han er selv i en indbildning, når han mener at kunne hjælpe en anden.  </a:t>
            </a:r>
            <a:endParaRPr lang="da-DK" altLang="da-DK"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0222543-49DC-4E65-A384-92793CE655C9}" type="slidenum">
              <a:rPr lang="da-DK" altLang="da-DK" smtClean="0"/>
              <a:pPr eaLnBrk="1" hangingPunct="1">
                <a:spcBef>
                  <a:spcPct val="0"/>
                </a:spcBef>
                <a:defRPr/>
              </a:pPr>
              <a:t>20</a:t>
            </a:fld>
            <a:endParaRPr lang="da-DK" altLang="da-DK"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lnSpc>
                <a:spcPct val="80000"/>
              </a:lnSpc>
            </a:pPr>
            <a:r>
              <a:rPr lang="da-DK" altLang="da-DK" sz="1000" dirty="0" smtClean="0"/>
              <a:t>1 min</a:t>
            </a:r>
          </a:p>
          <a:p>
            <a:pPr eaLnBrk="1" hangingPunct="1">
              <a:lnSpc>
                <a:spcPct val="80000"/>
              </a:lnSpc>
            </a:pPr>
            <a:endParaRPr lang="da-DK" altLang="da-DK" sz="1000" dirty="0" smtClean="0"/>
          </a:p>
          <a:p>
            <a:pPr eaLnBrk="1" hangingPunct="1">
              <a:lnSpc>
                <a:spcPct val="80000"/>
              </a:lnSpc>
            </a:pPr>
            <a:r>
              <a:rPr lang="da-DK" altLang="da-DK" sz="1000" baseline="0" dirty="0" smtClean="0"/>
              <a:t>Vi har prøvet at perspektivere dette citat over i en socialpædagogisk kontekst i 2018:</a:t>
            </a:r>
          </a:p>
          <a:p>
            <a:pPr eaLnBrk="1" hangingPunct="1">
              <a:lnSpc>
                <a:spcPct val="80000"/>
              </a:lnSpc>
            </a:pPr>
            <a:endParaRPr lang="da-DK" altLang="da-DK" sz="1000" baseline="0" dirty="0" smtClean="0"/>
          </a:p>
          <a:p>
            <a:pPr marL="171450" indent="-171450" eaLnBrk="1" hangingPunct="1">
              <a:lnSpc>
                <a:spcPct val="80000"/>
              </a:lnSpc>
              <a:buFontTx/>
              <a:buChar char="-"/>
            </a:pPr>
            <a:r>
              <a:rPr lang="da-DK" altLang="da-DK" sz="1000" baseline="0" dirty="0" smtClean="0"/>
              <a:t>At man, når socialpædagogisk arbejde skal lykke, med at gi mennesker med behov for støtte til udvikling hen i mod en bedre livskvalitet – først og fremmest må tage udgangspunkt i menneskets egne værdier, drømme og ønsker.</a:t>
            </a:r>
          </a:p>
          <a:p>
            <a:pPr marL="171450" indent="-171450" eaLnBrk="1" hangingPunct="1">
              <a:lnSpc>
                <a:spcPct val="80000"/>
              </a:lnSpc>
              <a:buFontTx/>
              <a:buChar char="-"/>
            </a:pPr>
            <a:endParaRPr lang="da-DK" altLang="da-DK" sz="1000" baseline="0" dirty="0" smtClean="0"/>
          </a:p>
          <a:p>
            <a:pPr marL="171450" indent="-171450" eaLnBrk="1" hangingPunct="1">
              <a:lnSpc>
                <a:spcPct val="80000"/>
              </a:lnSpc>
              <a:buFontTx/>
              <a:buChar char="-"/>
            </a:pPr>
            <a:r>
              <a:rPr lang="da-DK" altLang="da-DK" sz="1000" baseline="0" dirty="0" smtClean="0"/>
              <a:t>Dette er udgangspunktet i al socialpædagogisk støtte</a:t>
            </a:r>
          </a:p>
          <a:p>
            <a:pPr marL="171450" indent="-171450" eaLnBrk="1" hangingPunct="1">
              <a:lnSpc>
                <a:spcPct val="80000"/>
              </a:lnSpc>
              <a:buFontTx/>
              <a:buChar char="-"/>
            </a:pPr>
            <a:endParaRPr lang="da-DK" altLang="da-DK" sz="1000" baseline="0" dirty="0" smtClean="0"/>
          </a:p>
          <a:p>
            <a:pPr marL="171450" indent="-171450" eaLnBrk="1" hangingPunct="1">
              <a:lnSpc>
                <a:spcPct val="80000"/>
              </a:lnSpc>
              <a:buFontTx/>
              <a:buChar char="-"/>
            </a:pPr>
            <a:r>
              <a:rPr lang="da-DK" altLang="da-DK" sz="1000" baseline="0" dirty="0" smtClean="0"/>
              <a:t>Hvis ikke man kan det – skal man ikke være pædagog</a:t>
            </a:r>
          </a:p>
          <a:p>
            <a:pPr marL="171450" indent="-171450" eaLnBrk="1" hangingPunct="1">
              <a:lnSpc>
                <a:spcPct val="80000"/>
              </a:lnSpc>
              <a:buFontTx/>
              <a:buChar char="-"/>
            </a:pPr>
            <a:endParaRPr lang="da-DK" altLang="da-DK" sz="1000" baseline="0" dirty="0" smtClean="0"/>
          </a:p>
          <a:p>
            <a:pPr marL="171450" indent="-171450" eaLnBrk="1" hangingPunct="1">
              <a:lnSpc>
                <a:spcPct val="80000"/>
              </a:lnSpc>
              <a:buFontTx/>
              <a:buChar char="-"/>
            </a:pPr>
            <a:r>
              <a:rPr lang="da-DK" altLang="da-DK" sz="1000" baseline="0" dirty="0" smtClean="0"/>
              <a:t>HVAD SIGER I TIL DET?</a:t>
            </a:r>
          </a:p>
          <a:p>
            <a:pPr marL="0" indent="0" eaLnBrk="1" hangingPunct="1">
              <a:lnSpc>
                <a:spcPct val="80000"/>
              </a:lnSpc>
              <a:buFontTx/>
              <a:buNone/>
            </a:pPr>
            <a:endParaRPr lang="da-DK" altLang="da-DK" sz="10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b="0" dirty="0" smtClean="0"/>
              <a:t>3 min</a:t>
            </a:r>
          </a:p>
          <a:p>
            <a:pPr marL="0" marR="0" indent="0" algn="l" defTabSz="914400" rtl="0" eaLnBrk="1" fontAlgn="auto" latinLnBrk="0" hangingPunct="1">
              <a:lnSpc>
                <a:spcPct val="100000"/>
              </a:lnSpc>
              <a:spcBef>
                <a:spcPts val="0"/>
              </a:spcBef>
              <a:spcAft>
                <a:spcPts val="0"/>
              </a:spcAft>
              <a:buClrTx/>
              <a:buSzTx/>
              <a:buFontTx/>
              <a:buNone/>
              <a:tabLst/>
              <a:defRPr/>
            </a:pPr>
            <a:endParaRPr lang="da-DK" altLang="da-DK"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altLang="da-DK" b="0" dirty="0" smtClean="0"/>
              <a:t>Vi har et etisk værdigrundlag for støtten til og relationen mellem mennesker, uanset</a:t>
            </a:r>
            <a:r>
              <a:rPr lang="da-DK" altLang="da-DK" b="0" baseline="0" dirty="0" smtClean="0"/>
              <a:t> om det drejer sig om forholdet mellem borger/barn/ung og Socialpædagogen eller om det drejer sig om ledelse og forvaltningen af den ledelsesret der er forbundet til det at være leder eller om det drejer sig om den respekt og anerkendelse af den anden, man bør udvise i dialogen og samarbejdet med sine kolleger. Det vil vi komme mere ind på i et senere modul når vi skal kigge på arbejdsmiljøet</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949E45CB-9BD6-4CD2-884A-B0AAC990FE6E}" type="slidenum">
              <a:rPr lang="da-DK" smtClean="0"/>
              <a:t>24</a:t>
            </a:fld>
            <a:endParaRPr lang="da-DK" dirty="0"/>
          </a:p>
        </p:txBody>
      </p:sp>
    </p:spTree>
    <p:extLst>
      <p:ext uri="{BB962C8B-B14F-4D97-AF65-F5344CB8AC3E}">
        <p14:creationId xmlns:p14="http://schemas.microsoft.com/office/powerpoint/2010/main" val="203932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949E45CB-9BD6-4CD2-884A-B0AAC990FE6E}" type="slidenum">
              <a:rPr lang="da-DK" smtClean="0"/>
              <a:t>36</a:t>
            </a:fld>
            <a:endParaRPr lang="da-DK" dirty="0"/>
          </a:p>
        </p:txBody>
      </p:sp>
    </p:spTree>
    <p:extLst>
      <p:ext uri="{BB962C8B-B14F-4D97-AF65-F5344CB8AC3E}">
        <p14:creationId xmlns:p14="http://schemas.microsoft.com/office/powerpoint/2010/main" val="203932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C4E88B0D-E7A5-4900-9911-9C1A762540F1}" type="datetimeFigureOut">
              <a:rPr lang="da-DK" smtClean="0"/>
              <a:t>03-02-2020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ADF53E-506E-43BA-A0C7-AD94B577A13C}" type="slidenum">
              <a:rPr lang="da-DK" smtClean="0"/>
              <a:t>‹nr.›</a:t>
            </a:fld>
            <a:endParaRPr lang="da-DK"/>
          </a:p>
        </p:txBody>
      </p:sp>
    </p:spTree>
    <p:extLst>
      <p:ext uri="{BB962C8B-B14F-4D97-AF65-F5344CB8AC3E}">
        <p14:creationId xmlns:p14="http://schemas.microsoft.com/office/powerpoint/2010/main" val="140592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4E88B0D-E7A5-4900-9911-9C1A762540F1}" type="datetimeFigureOut">
              <a:rPr lang="da-DK" smtClean="0"/>
              <a:t>03-02-2020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ADF53E-506E-43BA-A0C7-AD94B577A13C}" type="slidenum">
              <a:rPr lang="da-DK" smtClean="0"/>
              <a:t>‹nr.›</a:t>
            </a:fld>
            <a:endParaRPr lang="da-DK"/>
          </a:p>
        </p:txBody>
      </p:sp>
    </p:spTree>
    <p:extLst>
      <p:ext uri="{BB962C8B-B14F-4D97-AF65-F5344CB8AC3E}">
        <p14:creationId xmlns:p14="http://schemas.microsoft.com/office/powerpoint/2010/main" val="392782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4E88B0D-E7A5-4900-9911-9C1A762540F1}" type="datetimeFigureOut">
              <a:rPr lang="da-DK" smtClean="0"/>
              <a:t>03-02-2020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ADF53E-506E-43BA-A0C7-AD94B577A13C}" type="slidenum">
              <a:rPr lang="da-DK" smtClean="0"/>
              <a:t>‹nr.›</a:t>
            </a:fld>
            <a:endParaRPr lang="da-DK"/>
          </a:p>
        </p:txBody>
      </p:sp>
    </p:spTree>
    <p:extLst>
      <p:ext uri="{BB962C8B-B14F-4D97-AF65-F5344CB8AC3E}">
        <p14:creationId xmlns:p14="http://schemas.microsoft.com/office/powerpoint/2010/main" val="183538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4E88B0D-E7A5-4900-9911-9C1A762540F1}" type="datetimeFigureOut">
              <a:rPr lang="da-DK" smtClean="0"/>
              <a:t>03-02-2020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ADF53E-506E-43BA-A0C7-AD94B577A13C}" type="slidenum">
              <a:rPr lang="da-DK" smtClean="0"/>
              <a:t>‹nr.›</a:t>
            </a:fld>
            <a:endParaRPr lang="da-DK"/>
          </a:p>
        </p:txBody>
      </p:sp>
    </p:spTree>
    <p:extLst>
      <p:ext uri="{BB962C8B-B14F-4D97-AF65-F5344CB8AC3E}">
        <p14:creationId xmlns:p14="http://schemas.microsoft.com/office/powerpoint/2010/main" val="327027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C4E88B0D-E7A5-4900-9911-9C1A762540F1}" type="datetimeFigureOut">
              <a:rPr lang="da-DK" smtClean="0"/>
              <a:t>03-02-2020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3ADF53E-506E-43BA-A0C7-AD94B577A13C}" type="slidenum">
              <a:rPr lang="da-DK" smtClean="0"/>
              <a:t>‹nr.›</a:t>
            </a:fld>
            <a:endParaRPr lang="da-DK"/>
          </a:p>
        </p:txBody>
      </p:sp>
    </p:spTree>
    <p:extLst>
      <p:ext uri="{BB962C8B-B14F-4D97-AF65-F5344CB8AC3E}">
        <p14:creationId xmlns:p14="http://schemas.microsoft.com/office/powerpoint/2010/main" val="327500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C4E88B0D-E7A5-4900-9911-9C1A762540F1}" type="datetimeFigureOut">
              <a:rPr lang="da-DK" smtClean="0"/>
              <a:t>03-02-2020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3ADF53E-506E-43BA-A0C7-AD94B577A13C}" type="slidenum">
              <a:rPr lang="da-DK" smtClean="0"/>
              <a:t>‹nr.›</a:t>
            </a:fld>
            <a:endParaRPr lang="da-DK"/>
          </a:p>
        </p:txBody>
      </p:sp>
    </p:spTree>
    <p:extLst>
      <p:ext uri="{BB962C8B-B14F-4D97-AF65-F5344CB8AC3E}">
        <p14:creationId xmlns:p14="http://schemas.microsoft.com/office/powerpoint/2010/main" val="374934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C4E88B0D-E7A5-4900-9911-9C1A762540F1}" type="datetimeFigureOut">
              <a:rPr lang="da-DK" smtClean="0"/>
              <a:t>03-02-2020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43ADF53E-506E-43BA-A0C7-AD94B577A13C}" type="slidenum">
              <a:rPr lang="da-DK" smtClean="0"/>
              <a:t>‹nr.›</a:t>
            </a:fld>
            <a:endParaRPr lang="da-DK"/>
          </a:p>
        </p:txBody>
      </p:sp>
    </p:spTree>
    <p:extLst>
      <p:ext uri="{BB962C8B-B14F-4D97-AF65-F5344CB8AC3E}">
        <p14:creationId xmlns:p14="http://schemas.microsoft.com/office/powerpoint/2010/main" val="58917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C4E88B0D-E7A5-4900-9911-9C1A762540F1}" type="datetimeFigureOut">
              <a:rPr lang="da-DK" smtClean="0"/>
              <a:t>03-02-2020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43ADF53E-506E-43BA-A0C7-AD94B577A13C}" type="slidenum">
              <a:rPr lang="da-DK" smtClean="0"/>
              <a:t>‹nr.›</a:t>
            </a:fld>
            <a:endParaRPr lang="da-DK"/>
          </a:p>
        </p:txBody>
      </p:sp>
    </p:spTree>
    <p:extLst>
      <p:ext uri="{BB962C8B-B14F-4D97-AF65-F5344CB8AC3E}">
        <p14:creationId xmlns:p14="http://schemas.microsoft.com/office/powerpoint/2010/main" val="3504976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4E88B0D-E7A5-4900-9911-9C1A762540F1}" type="datetimeFigureOut">
              <a:rPr lang="da-DK" smtClean="0"/>
              <a:t>03-02-2020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43ADF53E-506E-43BA-A0C7-AD94B577A13C}" type="slidenum">
              <a:rPr lang="da-DK" smtClean="0"/>
              <a:t>‹nr.›</a:t>
            </a:fld>
            <a:endParaRPr lang="da-DK"/>
          </a:p>
        </p:txBody>
      </p:sp>
    </p:spTree>
    <p:extLst>
      <p:ext uri="{BB962C8B-B14F-4D97-AF65-F5344CB8AC3E}">
        <p14:creationId xmlns:p14="http://schemas.microsoft.com/office/powerpoint/2010/main" val="9803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4E88B0D-E7A5-4900-9911-9C1A762540F1}" type="datetimeFigureOut">
              <a:rPr lang="da-DK" smtClean="0"/>
              <a:t>03-02-2020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3ADF53E-506E-43BA-A0C7-AD94B577A13C}" type="slidenum">
              <a:rPr lang="da-DK" smtClean="0"/>
              <a:t>‹nr.›</a:t>
            </a:fld>
            <a:endParaRPr lang="da-DK"/>
          </a:p>
        </p:txBody>
      </p:sp>
    </p:spTree>
    <p:extLst>
      <p:ext uri="{BB962C8B-B14F-4D97-AF65-F5344CB8AC3E}">
        <p14:creationId xmlns:p14="http://schemas.microsoft.com/office/powerpoint/2010/main" val="361662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4E88B0D-E7A5-4900-9911-9C1A762540F1}" type="datetimeFigureOut">
              <a:rPr lang="da-DK" smtClean="0"/>
              <a:t>03-02-2020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3ADF53E-506E-43BA-A0C7-AD94B577A13C}" type="slidenum">
              <a:rPr lang="da-DK" smtClean="0"/>
              <a:t>‹nr.›</a:t>
            </a:fld>
            <a:endParaRPr lang="da-DK"/>
          </a:p>
        </p:txBody>
      </p:sp>
    </p:spTree>
    <p:extLst>
      <p:ext uri="{BB962C8B-B14F-4D97-AF65-F5344CB8AC3E}">
        <p14:creationId xmlns:p14="http://schemas.microsoft.com/office/powerpoint/2010/main" val="183044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88B0D-E7A5-4900-9911-9C1A762540F1}" type="datetimeFigureOut">
              <a:rPr lang="da-DK" smtClean="0"/>
              <a:t>03-02-2020</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DF53E-506E-43BA-A0C7-AD94B577A13C}" type="slidenum">
              <a:rPr lang="da-DK" smtClean="0"/>
              <a:t>‹nr.›</a:t>
            </a:fld>
            <a:endParaRPr lang="da-DK"/>
          </a:p>
        </p:txBody>
      </p:sp>
    </p:spTree>
    <p:extLst>
      <p:ext uri="{BB962C8B-B14F-4D97-AF65-F5344CB8AC3E}">
        <p14:creationId xmlns:p14="http://schemas.microsoft.com/office/powerpoint/2010/main" val="3362807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url=https://www.juul-kommunikation.com/tal-ordentligt/&amp;psig=AOvVaw2yfOhcHl2g0PY6OInSDCCO&amp;ust=1580846795651000&amp;source=images&amp;cd=vfe&amp;ved=0CAIQjRxqFwoTCLji4K2XtucCFQAAAAAdAAAAABA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com/url?sa=i&amp;url=https://www.fylkesmannen.no/nb/Nordland/Barn-og-foreldre/Varres-unga---varres-framtid/Artikkel-12---medbestemmelse/&amp;psig=AOvVaw2bjg3sIgjP9UzIuSIM0LrJ&amp;ust=1580833137996000&amp;source=images&amp;cd=vfe&amp;ved=0CAIQjRxqFwoTCKDSj73ktecCFQAAAAAdAAAAABAK"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www.google.com/url?sa=i&amp;url=https://www.dr.dk/nyheder/penge/danskerne-har-meget-medbestemmelse-paa-arbejdet&amp;psig=AOvVaw2bjg3sIgjP9UzIuSIM0LrJ&amp;ust=1580833137996000&amp;source=images&amp;cd=vfe&amp;ved=0CAIQjRxqFwoTCKDSj73ktecCFQAAAAAdAAAAABAQ"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url?sa=i&amp;url=https://www.migranter.dk/flygtninges-manglende-respekt-for-danske-normer-og-vaerdier-er-hindring-til-integration/&amp;psig=AOvVaw1mIJwnCzqBD78GBTBXKR1g&amp;ust=1580834875751000&amp;source=images&amp;cd=vfe&amp;ved=0CAIQjRxqFwoTCKCk2PnqtecCFQAAAAAdAAAAABAE"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google.com/url?sa=i&amp;url=https://www.magasinetpleje.dk/article/view/250765/vaerdighed_skal_vaere_ledetraden_i_sundhedsvaesnet&amp;psig=AOvVaw2LbyS7pEbCgphsFnuoROIn&amp;ust=1580834454317000&amp;source=images&amp;cd=vfe&amp;ved=0CAIQjRxqFwoTCMjAhcnptecCFQAAAAAdAAAAABA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sa=i&amp;url=https://cesau.au.dk/import/konferencer/afholdtekonferencer/genoprettenderetfaerdighed/netvaerk-om-genoprettende-retfaerdighed-ngr/&amp;psig=AOvVaw26a98KPuKYKG18u3ZD-c8E&amp;ust=1580835245961000&amp;source=images&amp;cd=vfe&amp;ved=0CAIQjRxqFwoTCNDin6rstecCFQAAAAAdAAAAABAH"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ww.google.com/url?sa=i&amp;url=https://voldsomudtryksform.dk/metoder/social-kapital/&amp;psig=AOvVaw1UNQXMdxNCmj6MvDUKAhl4&amp;ust=1580835429874000&amp;source=images&amp;cd=vfe&amp;ved=0CAIQjRxqFwoTCKDe7oHttecCFQAAAAAdAAAAABA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url?sa=i&amp;url=https://www.bloglovin.com/blogs/caroline-thorsfelt-11430261/respekt-er-nabo-til-medmenneskelighed-5733179853&amp;psig=AOvVaw3FESZyhpO7QBiI-y9wMgGu&amp;ust=1580835877506000&amp;source=images&amp;cd=vfe&amp;ved=0CAIQjRxqFwoTCIDAs9futecCFQAAAAAdAAAAABAH"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google.com/url?sa=i&amp;url=https://frivilligjob.dk/job/112793/familieoplevelsesklub-giv-sarbare-familier-i-odense-oplevelser-for-livet&amp;psig=AOvVaw1EYpwjKpLcYpyLSgzRuK02&amp;ust=1580835733866000&amp;source=images&amp;cd=vfe&amp;ved=0CAIQjRxqFwoTCOiY65LutecCFQAAAAAdAAAAABAH"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url?sa=i&amp;url=https://www.conradelektronik.dk/p/installationskabel-med-funktionelle-integritet-faber-kabel-100427-rd-metervare-1152430&amp;psig=AOvVaw0utZ3MeU4Y7j7zL7zrustG&amp;ust=1580836519542000&amp;source=images&amp;cd=vfe&amp;ved=0CAIQjRxqFwoTCIizw4nxtecCFQAAAAAdAAAAABAH"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ogle.com/url?sa=i&amp;url=https://www.billigvvs.dk/artikler/guide-til-stoppet-afloeb&amp;psig=AOvVaw2mgj8KLcoJYaPRF5njjrsv&amp;ust=1580837901355000&amp;source=images&amp;cd=vfe&amp;ved=0CAIQjRxqFwoTCJCrwJz2tecCFQAAAAAdAAAAABA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ogle.com/url?sa=i&amp;url=https://www.billigvvs.dk/artikler/guide-til-stoppet-afloeb&amp;psig=AOvVaw2mgj8KLcoJYaPRF5njjrsv&amp;ust=1580837901355000&amp;source=images&amp;cd=vfe&amp;ved=0CAIQjRxqFwoTCJCrwJz2tecCFQAAAAAdAAAAABA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ogle.com/url?sa=i&amp;url=https://www.billigvvs.dk/artikler/guide-til-stoppet-afloeb&amp;psig=AOvVaw2mgj8KLcoJYaPRF5njjrsv&amp;ust=1580837901355000&amp;source=images&amp;cd=vfe&amp;ved=0CAIQjRxqFwoTCJCrwJz2tecCFQAAAAAdAAAAABA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ogle.com/url?sa=i&amp;url=https://www.billigvvs.dk/artikler/guide-til-stoppet-afloeb&amp;psig=AOvVaw2mgj8KLcoJYaPRF5njjrsv&amp;ust=1580837901355000&amp;source=images&amp;cd=vfe&amp;ved=0CAIQjRxqFwoTCJCrwJz2tecCFQAAAAAdAAAAABA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ogle.com/url?sa=i&amp;url=https://www.billigvvs.dk/artikler/guide-til-stoppet-afloeb&amp;psig=AOvVaw2mgj8KLcoJYaPRF5njjrsv&amp;ust=1580837901355000&amp;source=images&amp;cd=vfe&amp;ved=0CAIQjRxqFwoTCJCrwJz2tecCFQAAAAAdAAAAABA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ogle.com/url?sa=i&amp;url=https://www.billigvvs.dk/artikler/guide-til-stoppet-afloeb&amp;psig=AOvVaw2mgj8KLcoJYaPRF5njjrsv&amp;ust=1580837901355000&amp;source=images&amp;cd=vfe&amp;ved=0CAIQjRxqFwoTCJCrwJz2tecCFQAAAAAdAAAAABAE" TargetMode="Externa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Billedresultat for kommunikation på arbejdspladsen&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624" y="0"/>
            <a:ext cx="10317280" cy="706593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1044624" y="188640"/>
            <a:ext cx="7772400" cy="1470025"/>
          </a:xfrm>
        </p:spPr>
        <p:txBody>
          <a:bodyPr/>
          <a:lstStyle/>
          <a:p>
            <a:r>
              <a:rPr lang="da-DK" dirty="0" smtClean="0">
                <a:solidFill>
                  <a:schemeClr val="tx2"/>
                </a:solidFill>
                <a:latin typeface="Broadway" panose="04040905080B02020502" pitchFamily="82" charset="0"/>
              </a:rPr>
              <a:t>Personalepolitisk konference</a:t>
            </a:r>
            <a:endParaRPr lang="da-DK" dirty="0">
              <a:solidFill>
                <a:schemeClr val="tx2"/>
              </a:solidFill>
              <a:latin typeface="Broadway" panose="04040905080B02020502" pitchFamily="82" charset="0"/>
            </a:endParaRPr>
          </a:p>
        </p:txBody>
      </p:sp>
      <p:sp>
        <p:nvSpPr>
          <p:cNvPr id="3" name="Undertitel 2"/>
          <p:cNvSpPr>
            <a:spLocks noGrp="1"/>
          </p:cNvSpPr>
          <p:nvPr>
            <p:ph type="subTitle" idx="1"/>
          </p:nvPr>
        </p:nvSpPr>
        <p:spPr>
          <a:xfrm>
            <a:off x="-324544" y="4797152"/>
            <a:ext cx="6400800" cy="2567136"/>
          </a:xfrm>
        </p:spPr>
        <p:txBody>
          <a:bodyPr>
            <a:normAutofit/>
          </a:bodyPr>
          <a:lstStyle/>
          <a:p>
            <a:r>
              <a:rPr lang="da-DK" sz="4400" dirty="0" smtClean="0">
                <a:solidFill>
                  <a:schemeClr val="tx2">
                    <a:lumMod val="75000"/>
                  </a:schemeClr>
                </a:solidFill>
                <a:latin typeface="Broadway" panose="04040905080B02020502" pitchFamily="82" charset="0"/>
              </a:rPr>
              <a:t>Kommunikation i </a:t>
            </a:r>
          </a:p>
          <a:p>
            <a:r>
              <a:rPr lang="da-DK" sz="4400" dirty="0" smtClean="0">
                <a:solidFill>
                  <a:schemeClr val="tx2">
                    <a:lumMod val="75000"/>
                  </a:schemeClr>
                </a:solidFill>
                <a:latin typeface="Broadway" panose="04040905080B02020502" pitchFamily="82" charset="0"/>
              </a:rPr>
              <a:t>forandringstider</a:t>
            </a:r>
            <a:endParaRPr lang="da-DK" sz="4400" dirty="0">
              <a:solidFill>
                <a:schemeClr val="tx2">
                  <a:lumMod val="75000"/>
                </a:schemeClr>
              </a:solidFill>
              <a:latin typeface="Broadway" panose="04040905080B02020502" pitchFamily="82" charset="0"/>
            </a:endParaRPr>
          </a:p>
        </p:txBody>
      </p:sp>
      <p:sp>
        <p:nvSpPr>
          <p:cNvPr id="5" name="Tekstboks 4"/>
          <p:cNvSpPr txBox="1"/>
          <p:nvPr/>
        </p:nvSpPr>
        <p:spPr>
          <a:xfrm>
            <a:off x="323528" y="2636911"/>
            <a:ext cx="6480720" cy="646331"/>
          </a:xfrm>
          <a:prstGeom prst="rect">
            <a:avLst/>
          </a:prstGeom>
          <a:noFill/>
        </p:spPr>
        <p:txBody>
          <a:bodyPr wrap="square" rtlCol="0">
            <a:spAutoFit/>
          </a:bodyPr>
          <a:lstStyle/>
          <a:p>
            <a:r>
              <a:rPr lang="da-DK" sz="3600" dirty="0" smtClean="0">
                <a:solidFill>
                  <a:schemeClr val="tx2">
                    <a:lumMod val="75000"/>
                  </a:schemeClr>
                </a:solidFill>
              </a:rPr>
              <a:t>Tirsdag d. 4. februar 2020</a:t>
            </a:r>
            <a:endParaRPr lang="da-DK" sz="3600" dirty="0">
              <a:solidFill>
                <a:schemeClr val="tx2">
                  <a:lumMod val="75000"/>
                </a:schemeClr>
              </a:solidFill>
            </a:endParaRPr>
          </a:p>
        </p:txBody>
      </p:sp>
    </p:spTree>
    <p:extLst>
      <p:ext uri="{BB962C8B-B14F-4D97-AF65-F5344CB8AC3E}">
        <p14:creationId xmlns:p14="http://schemas.microsoft.com/office/powerpoint/2010/main" val="3755711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6000"/>
                    </a14:imgEffect>
                  </a14:imgLayer>
                </a14:imgProps>
              </a:ext>
              <a:ext uri="{28A0092B-C50C-407E-A947-70E740481C1C}">
                <a14:useLocalDpi xmlns:a14="http://schemas.microsoft.com/office/drawing/2010/main" val="0"/>
              </a:ext>
            </a:extLst>
          </a:blip>
          <a:srcRect/>
          <a:stretch>
            <a:fillRect/>
          </a:stretch>
        </p:blipFill>
        <p:spPr bwMode="auto">
          <a:xfrm>
            <a:off x="-511189" y="0"/>
            <a:ext cx="965915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93683" y="5013176"/>
            <a:ext cx="1728192" cy="153262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p:cNvSpPr/>
          <p:nvPr/>
        </p:nvSpPr>
        <p:spPr>
          <a:xfrm>
            <a:off x="107504" y="1084538"/>
            <a:ext cx="1728192" cy="158417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11560" y="188640"/>
            <a:ext cx="7772400" cy="1470025"/>
          </a:xfrm>
        </p:spPr>
        <p:txBody>
          <a:bodyPr/>
          <a:lstStyle/>
          <a:p>
            <a:r>
              <a:rPr lang="da-DK" b="1" dirty="0" smtClean="0">
                <a:solidFill>
                  <a:schemeClr val="tx2"/>
                </a:solidFill>
              </a:rPr>
              <a:t>Forenede nationers </a:t>
            </a:r>
            <a:br>
              <a:rPr lang="da-DK" b="1" dirty="0" smtClean="0">
                <a:solidFill>
                  <a:schemeClr val="tx2"/>
                </a:solidFill>
              </a:rPr>
            </a:br>
            <a:r>
              <a:rPr lang="da-DK" b="1" dirty="0" smtClean="0">
                <a:solidFill>
                  <a:schemeClr val="tx2"/>
                </a:solidFill>
              </a:rPr>
              <a:t>menneskerettigheder</a:t>
            </a:r>
            <a:endParaRPr lang="da-DK" b="1" dirty="0">
              <a:solidFill>
                <a:schemeClr val="tx2"/>
              </a:solidFill>
            </a:endParaRPr>
          </a:p>
        </p:txBody>
      </p:sp>
      <p:sp>
        <p:nvSpPr>
          <p:cNvPr id="3" name="Undertitel 2"/>
          <p:cNvSpPr>
            <a:spLocks noGrp="1"/>
          </p:cNvSpPr>
          <p:nvPr>
            <p:ph type="subTitle" idx="1"/>
          </p:nvPr>
        </p:nvSpPr>
        <p:spPr>
          <a:xfrm>
            <a:off x="1187624" y="2492896"/>
            <a:ext cx="6400800" cy="1752600"/>
          </a:xfrm>
        </p:spPr>
        <p:txBody>
          <a:bodyPr>
            <a:noAutofit/>
          </a:bodyPr>
          <a:lstStyle/>
          <a:p>
            <a:r>
              <a:rPr lang="da-DK" sz="2800" dirty="0" smtClean="0">
                <a:solidFill>
                  <a:schemeClr val="tx2">
                    <a:lumMod val="75000"/>
                  </a:schemeClr>
                </a:solidFill>
              </a:rPr>
              <a:t>Alle mennesker er født </a:t>
            </a:r>
            <a:r>
              <a:rPr lang="da-DK" sz="2800" dirty="0" smtClean="0">
                <a:solidFill>
                  <a:srgbClr val="C00000"/>
                </a:solidFill>
              </a:rPr>
              <a:t>frie</a:t>
            </a:r>
            <a:r>
              <a:rPr lang="da-DK" sz="2800" dirty="0" smtClean="0">
                <a:solidFill>
                  <a:schemeClr val="tx2">
                    <a:lumMod val="75000"/>
                  </a:schemeClr>
                </a:solidFill>
              </a:rPr>
              <a:t> og </a:t>
            </a:r>
            <a:r>
              <a:rPr lang="da-DK" sz="2800" dirty="0" smtClean="0">
                <a:solidFill>
                  <a:srgbClr val="C00000"/>
                </a:solidFill>
              </a:rPr>
              <a:t>lige</a:t>
            </a:r>
            <a:r>
              <a:rPr lang="da-DK" sz="2800" dirty="0" smtClean="0">
                <a:solidFill>
                  <a:schemeClr val="tx2">
                    <a:lumMod val="75000"/>
                  </a:schemeClr>
                </a:solidFill>
              </a:rPr>
              <a:t> i </a:t>
            </a:r>
            <a:r>
              <a:rPr lang="da-DK" sz="2800" dirty="0" smtClean="0">
                <a:solidFill>
                  <a:srgbClr val="C00000"/>
                </a:solidFill>
              </a:rPr>
              <a:t>værdighed</a:t>
            </a:r>
            <a:r>
              <a:rPr lang="da-DK" sz="2800" dirty="0" smtClean="0">
                <a:solidFill>
                  <a:schemeClr val="tx2">
                    <a:lumMod val="75000"/>
                  </a:schemeClr>
                </a:solidFill>
              </a:rPr>
              <a:t> og </a:t>
            </a:r>
            <a:r>
              <a:rPr lang="da-DK" sz="2800" dirty="0" smtClean="0">
                <a:solidFill>
                  <a:srgbClr val="C00000"/>
                </a:solidFill>
              </a:rPr>
              <a:t>rettigheder</a:t>
            </a:r>
            <a:r>
              <a:rPr lang="da-DK" sz="2800" dirty="0" smtClean="0">
                <a:solidFill>
                  <a:schemeClr val="tx2">
                    <a:lumMod val="75000"/>
                  </a:schemeClr>
                </a:solidFill>
              </a:rPr>
              <a:t>. De er udstyret med fornuft og samvittighed, og de bør handle mod hverandre i en broderskabets ånd.</a:t>
            </a:r>
            <a:endParaRPr lang="da-DK" sz="2800" dirty="0">
              <a:solidFill>
                <a:schemeClr val="tx2">
                  <a:lumMod val="75000"/>
                </a:schemeClr>
              </a:solidFill>
            </a:endParaRPr>
          </a:p>
        </p:txBody>
      </p:sp>
      <p:sp>
        <p:nvSpPr>
          <p:cNvPr id="4" name="Tekstboks 3"/>
          <p:cNvSpPr txBox="1"/>
          <p:nvPr/>
        </p:nvSpPr>
        <p:spPr>
          <a:xfrm>
            <a:off x="256441" y="1560634"/>
            <a:ext cx="1584176" cy="461665"/>
          </a:xfrm>
          <a:prstGeom prst="rect">
            <a:avLst/>
          </a:prstGeom>
          <a:solidFill>
            <a:schemeClr val="bg1"/>
          </a:solidFill>
          <a:ln>
            <a:solidFill>
              <a:schemeClr val="bg1"/>
            </a:solidFill>
          </a:ln>
          <a:effectLst>
            <a:softEdge rad="317500"/>
          </a:effectLst>
        </p:spPr>
        <p:txBody>
          <a:bodyPr wrap="square" rtlCol="0">
            <a:spAutoFit/>
          </a:bodyPr>
          <a:lstStyle/>
          <a:p>
            <a:r>
              <a:rPr lang="da-DK" sz="2400" dirty="0" smtClean="0"/>
              <a:t>  FRIHED</a:t>
            </a:r>
            <a:endParaRPr lang="da-DK" sz="2400" dirty="0"/>
          </a:p>
        </p:txBody>
      </p:sp>
      <p:sp>
        <p:nvSpPr>
          <p:cNvPr id="6" name="Tekstboks 5"/>
          <p:cNvSpPr txBox="1"/>
          <p:nvPr/>
        </p:nvSpPr>
        <p:spPr>
          <a:xfrm>
            <a:off x="93683" y="5548654"/>
            <a:ext cx="1728192" cy="461665"/>
          </a:xfrm>
          <a:prstGeom prst="rect">
            <a:avLst/>
          </a:prstGeom>
          <a:noFill/>
        </p:spPr>
        <p:txBody>
          <a:bodyPr wrap="square" rtlCol="0">
            <a:spAutoFit/>
          </a:bodyPr>
          <a:lstStyle/>
          <a:p>
            <a:r>
              <a:rPr lang="da-DK" sz="2400" dirty="0" smtClean="0"/>
              <a:t>VÆRDIGHED</a:t>
            </a:r>
            <a:endParaRPr lang="da-DK" sz="2400" dirty="0"/>
          </a:p>
        </p:txBody>
      </p:sp>
    </p:spTree>
    <p:extLst>
      <p:ext uri="{BB962C8B-B14F-4D97-AF65-F5344CB8AC3E}">
        <p14:creationId xmlns:p14="http://schemas.microsoft.com/office/powerpoint/2010/main" val="340781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6000"/>
                    </a14:imgEffect>
                  </a14:imgLayer>
                </a14:imgProps>
              </a:ext>
              <a:ext uri="{28A0092B-C50C-407E-A947-70E740481C1C}">
                <a14:useLocalDpi xmlns:a14="http://schemas.microsoft.com/office/drawing/2010/main" val="0"/>
              </a:ext>
            </a:extLst>
          </a:blip>
          <a:srcRect/>
          <a:stretch>
            <a:fillRect/>
          </a:stretch>
        </p:blipFill>
        <p:spPr bwMode="auto">
          <a:xfrm>
            <a:off x="-511189" y="0"/>
            <a:ext cx="965915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93683" y="5013176"/>
            <a:ext cx="1728192" cy="153262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p:cNvSpPr/>
          <p:nvPr/>
        </p:nvSpPr>
        <p:spPr>
          <a:xfrm>
            <a:off x="107504" y="1084538"/>
            <a:ext cx="1728192" cy="158417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11560" y="188640"/>
            <a:ext cx="7772400" cy="1470025"/>
          </a:xfrm>
        </p:spPr>
        <p:txBody>
          <a:bodyPr/>
          <a:lstStyle/>
          <a:p>
            <a:r>
              <a:rPr lang="da-DK" b="1" dirty="0" smtClean="0">
                <a:solidFill>
                  <a:schemeClr val="tx2"/>
                </a:solidFill>
              </a:rPr>
              <a:t>Forenede nationers </a:t>
            </a:r>
            <a:br>
              <a:rPr lang="da-DK" b="1" dirty="0" smtClean="0">
                <a:solidFill>
                  <a:schemeClr val="tx2"/>
                </a:solidFill>
              </a:rPr>
            </a:br>
            <a:r>
              <a:rPr lang="da-DK" b="1" dirty="0" smtClean="0">
                <a:solidFill>
                  <a:schemeClr val="tx2"/>
                </a:solidFill>
              </a:rPr>
              <a:t>menneskerettigheder</a:t>
            </a:r>
            <a:endParaRPr lang="da-DK" b="1" dirty="0">
              <a:solidFill>
                <a:schemeClr val="tx2"/>
              </a:solidFill>
            </a:endParaRPr>
          </a:p>
        </p:txBody>
      </p:sp>
      <p:sp>
        <p:nvSpPr>
          <p:cNvPr id="3" name="Undertitel 2"/>
          <p:cNvSpPr>
            <a:spLocks noGrp="1"/>
          </p:cNvSpPr>
          <p:nvPr>
            <p:ph type="subTitle" idx="1"/>
          </p:nvPr>
        </p:nvSpPr>
        <p:spPr>
          <a:xfrm>
            <a:off x="1187624" y="2492896"/>
            <a:ext cx="6400800" cy="1752600"/>
          </a:xfrm>
        </p:spPr>
        <p:txBody>
          <a:bodyPr>
            <a:noAutofit/>
          </a:bodyPr>
          <a:lstStyle/>
          <a:p>
            <a:r>
              <a:rPr lang="da-DK" sz="2800" dirty="0" smtClean="0">
                <a:solidFill>
                  <a:schemeClr val="tx2">
                    <a:lumMod val="75000"/>
                  </a:schemeClr>
                </a:solidFill>
              </a:rPr>
              <a:t>Alle mennesker er født </a:t>
            </a:r>
            <a:r>
              <a:rPr lang="da-DK" sz="2800" dirty="0" smtClean="0">
                <a:solidFill>
                  <a:srgbClr val="C00000"/>
                </a:solidFill>
              </a:rPr>
              <a:t>frie</a:t>
            </a:r>
            <a:r>
              <a:rPr lang="da-DK" sz="2800" dirty="0" smtClean="0">
                <a:solidFill>
                  <a:schemeClr val="tx2">
                    <a:lumMod val="75000"/>
                  </a:schemeClr>
                </a:solidFill>
              </a:rPr>
              <a:t> og </a:t>
            </a:r>
            <a:r>
              <a:rPr lang="da-DK" sz="2800" dirty="0" smtClean="0">
                <a:solidFill>
                  <a:srgbClr val="C00000"/>
                </a:solidFill>
              </a:rPr>
              <a:t>lige</a:t>
            </a:r>
            <a:r>
              <a:rPr lang="da-DK" sz="2800" dirty="0" smtClean="0">
                <a:solidFill>
                  <a:schemeClr val="tx2">
                    <a:lumMod val="75000"/>
                  </a:schemeClr>
                </a:solidFill>
              </a:rPr>
              <a:t> i </a:t>
            </a:r>
            <a:r>
              <a:rPr lang="da-DK" sz="2800" dirty="0" smtClean="0">
                <a:solidFill>
                  <a:srgbClr val="C00000"/>
                </a:solidFill>
              </a:rPr>
              <a:t>værdighed</a:t>
            </a:r>
            <a:r>
              <a:rPr lang="da-DK" sz="2800" dirty="0" smtClean="0">
                <a:solidFill>
                  <a:schemeClr val="tx2">
                    <a:lumMod val="75000"/>
                  </a:schemeClr>
                </a:solidFill>
              </a:rPr>
              <a:t> og </a:t>
            </a:r>
            <a:r>
              <a:rPr lang="da-DK" sz="2800" dirty="0" smtClean="0">
                <a:solidFill>
                  <a:srgbClr val="C00000"/>
                </a:solidFill>
              </a:rPr>
              <a:t>rettigheder</a:t>
            </a:r>
            <a:r>
              <a:rPr lang="da-DK" sz="2800" dirty="0" smtClean="0">
                <a:solidFill>
                  <a:schemeClr val="tx2">
                    <a:lumMod val="75000"/>
                  </a:schemeClr>
                </a:solidFill>
              </a:rPr>
              <a:t>. De er udstyret med fornuft og samvittighed, og de bør handle mod hverandre i en broderskabets ånd.</a:t>
            </a:r>
            <a:endParaRPr lang="da-DK" sz="2800" dirty="0">
              <a:solidFill>
                <a:schemeClr val="tx2">
                  <a:lumMod val="75000"/>
                </a:schemeClr>
              </a:solidFill>
            </a:endParaRPr>
          </a:p>
        </p:txBody>
      </p:sp>
      <p:sp>
        <p:nvSpPr>
          <p:cNvPr id="4" name="Tekstboks 3"/>
          <p:cNvSpPr txBox="1"/>
          <p:nvPr/>
        </p:nvSpPr>
        <p:spPr>
          <a:xfrm>
            <a:off x="256441" y="1560634"/>
            <a:ext cx="1584176" cy="461665"/>
          </a:xfrm>
          <a:prstGeom prst="rect">
            <a:avLst/>
          </a:prstGeom>
          <a:solidFill>
            <a:schemeClr val="bg1"/>
          </a:solidFill>
          <a:ln>
            <a:solidFill>
              <a:schemeClr val="bg1"/>
            </a:solidFill>
          </a:ln>
          <a:effectLst>
            <a:softEdge rad="317500"/>
          </a:effectLst>
        </p:spPr>
        <p:txBody>
          <a:bodyPr wrap="square" rtlCol="0">
            <a:spAutoFit/>
          </a:bodyPr>
          <a:lstStyle/>
          <a:p>
            <a:r>
              <a:rPr lang="da-DK" sz="2400" dirty="0" smtClean="0"/>
              <a:t>  FRIHED</a:t>
            </a:r>
            <a:endParaRPr lang="da-DK" sz="2400" dirty="0"/>
          </a:p>
        </p:txBody>
      </p:sp>
      <p:sp>
        <p:nvSpPr>
          <p:cNvPr id="6" name="Tekstboks 5"/>
          <p:cNvSpPr txBox="1"/>
          <p:nvPr/>
        </p:nvSpPr>
        <p:spPr>
          <a:xfrm>
            <a:off x="93683" y="5548654"/>
            <a:ext cx="1728192" cy="461665"/>
          </a:xfrm>
          <a:prstGeom prst="rect">
            <a:avLst/>
          </a:prstGeom>
          <a:noFill/>
        </p:spPr>
        <p:txBody>
          <a:bodyPr wrap="square" rtlCol="0">
            <a:spAutoFit/>
          </a:bodyPr>
          <a:lstStyle/>
          <a:p>
            <a:r>
              <a:rPr lang="da-DK" sz="2400" dirty="0" smtClean="0"/>
              <a:t>VÆRDIGHED</a:t>
            </a:r>
            <a:endParaRPr lang="da-DK" sz="2400" dirty="0"/>
          </a:p>
        </p:txBody>
      </p:sp>
      <p:sp>
        <p:nvSpPr>
          <p:cNvPr id="9" name="Ellipse 8"/>
          <p:cNvSpPr/>
          <p:nvPr/>
        </p:nvSpPr>
        <p:spPr>
          <a:xfrm>
            <a:off x="7092280" y="1238420"/>
            <a:ext cx="1781964" cy="168652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7189947" y="1468386"/>
            <a:ext cx="1648776" cy="1200329"/>
          </a:xfrm>
          <a:prstGeom prst="rect">
            <a:avLst/>
          </a:prstGeom>
          <a:solidFill>
            <a:schemeClr val="bg1"/>
          </a:solidFill>
          <a:ln>
            <a:solidFill>
              <a:schemeClr val="bg1"/>
            </a:solidFill>
          </a:ln>
          <a:effectLst>
            <a:softEdge rad="317500"/>
          </a:effectLst>
        </p:spPr>
        <p:txBody>
          <a:bodyPr wrap="square" rtlCol="0">
            <a:spAutoFit/>
          </a:bodyPr>
          <a:lstStyle/>
          <a:p>
            <a:pPr algn="ctr"/>
            <a:r>
              <a:rPr lang="da-DK" sz="2400" dirty="0" smtClean="0"/>
              <a:t>SOCIAL RETFÆRDIG HED</a:t>
            </a:r>
            <a:endParaRPr lang="da-DK" sz="2400" dirty="0"/>
          </a:p>
        </p:txBody>
      </p:sp>
    </p:spTree>
    <p:extLst>
      <p:ext uri="{BB962C8B-B14F-4D97-AF65-F5344CB8AC3E}">
        <p14:creationId xmlns:p14="http://schemas.microsoft.com/office/powerpoint/2010/main" val="16464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6000"/>
                    </a14:imgEffect>
                  </a14:imgLayer>
                </a14:imgProps>
              </a:ext>
              <a:ext uri="{28A0092B-C50C-407E-A947-70E740481C1C}">
                <a14:useLocalDpi xmlns:a14="http://schemas.microsoft.com/office/drawing/2010/main" val="0"/>
              </a:ext>
            </a:extLst>
          </a:blip>
          <a:srcRect/>
          <a:stretch>
            <a:fillRect/>
          </a:stretch>
        </p:blipFill>
        <p:spPr bwMode="auto">
          <a:xfrm>
            <a:off x="-511189" y="0"/>
            <a:ext cx="965915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93683" y="5013176"/>
            <a:ext cx="1728192" cy="153262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p:cNvSpPr/>
          <p:nvPr/>
        </p:nvSpPr>
        <p:spPr>
          <a:xfrm>
            <a:off x="107504" y="1084538"/>
            <a:ext cx="1728192" cy="158417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11560" y="188640"/>
            <a:ext cx="7772400" cy="1470025"/>
          </a:xfrm>
        </p:spPr>
        <p:txBody>
          <a:bodyPr/>
          <a:lstStyle/>
          <a:p>
            <a:r>
              <a:rPr lang="da-DK" b="1" dirty="0" smtClean="0">
                <a:solidFill>
                  <a:schemeClr val="tx2"/>
                </a:solidFill>
              </a:rPr>
              <a:t>Forenede nationers </a:t>
            </a:r>
            <a:br>
              <a:rPr lang="da-DK" b="1" dirty="0" smtClean="0">
                <a:solidFill>
                  <a:schemeClr val="tx2"/>
                </a:solidFill>
              </a:rPr>
            </a:br>
            <a:r>
              <a:rPr lang="da-DK" b="1" dirty="0" smtClean="0">
                <a:solidFill>
                  <a:schemeClr val="tx2"/>
                </a:solidFill>
              </a:rPr>
              <a:t>menneskerettigheder</a:t>
            </a:r>
            <a:endParaRPr lang="da-DK" b="1" dirty="0">
              <a:solidFill>
                <a:schemeClr val="tx2"/>
              </a:solidFill>
            </a:endParaRPr>
          </a:p>
        </p:txBody>
      </p:sp>
      <p:sp>
        <p:nvSpPr>
          <p:cNvPr id="3" name="Undertitel 2"/>
          <p:cNvSpPr>
            <a:spLocks noGrp="1"/>
          </p:cNvSpPr>
          <p:nvPr>
            <p:ph type="subTitle" idx="1"/>
          </p:nvPr>
        </p:nvSpPr>
        <p:spPr>
          <a:xfrm>
            <a:off x="1187624" y="2492896"/>
            <a:ext cx="6400800" cy="1752600"/>
          </a:xfrm>
        </p:spPr>
        <p:txBody>
          <a:bodyPr>
            <a:noAutofit/>
          </a:bodyPr>
          <a:lstStyle/>
          <a:p>
            <a:r>
              <a:rPr lang="da-DK" sz="2800" dirty="0" smtClean="0">
                <a:solidFill>
                  <a:schemeClr val="tx2">
                    <a:lumMod val="75000"/>
                  </a:schemeClr>
                </a:solidFill>
              </a:rPr>
              <a:t>Alle mennesker er født </a:t>
            </a:r>
            <a:r>
              <a:rPr lang="da-DK" sz="2800" dirty="0" smtClean="0">
                <a:solidFill>
                  <a:srgbClr val="C00000"/>
                </a:solidFill>
              </a:rPr>
              <a:t>frie</a:t>
            </a:r>
            <a:r>
              <a:rPr lang="da-DK" sz="2800" dirty="0" smtClean="0">
                <a:solidFill>
                  <a:schemeClr val="tx2">
                    <a:lumMod val="75000"/>
                  </a:schemeClr>
                </a:solidFill>
              </a:rPr>
              <a:t> og </a:t>
            </a:r>
            <a:r>
              <a:rPr lang="da-DK" sz="2800" dirty="0" smtClean="0">
                <a:solidFill>
                  <a:srgbClr val="C00000"/>
                </a:solidFill>
              </a:rPr>
              <a:t>lige</a:t>
            </a:r>
            <a:r>
              <a:rPr lang="da-DK" sz="2800" dirty="0" smtClean="0">
                <a:solidFill>
                  <a:schemeClr val="tx2">
                    <a:lumMod val="75000"/>
                  </a:schemeClr>
                </a:solidFill>
              </a:rPr>
              <a:t> i </a:t>
            </a:r>
            <a:r>
              <a:rPr lang="da-DK" sz="2800" dirty="0" smtClean="0">
                <a:solidFill>
                  <a:srgbClr val="C00000"/>
                </a:solidFill>
              </a:rPr>
              <a:t>værdighed</a:t>
            </a:r>
            <a:r>
              <a:rPr lang="da-DK" sz="2800" dirty="0" smtClean="0">
                <a:solidFill>
                  <a:schemeClr val="tx2">
                    <a:lumMod val="75000"/>
                  </a:schemeClr>
                </a:solidFill>
              </a:rPr>
              <a:t> og </a:t>
            </a:r>
            <a:r>
              <a:rPr lang="da-DK" sz="2800" dirty="0" smtClean="0">
                <a:solidFill>
                  <a:srgbClr val="C00000"/>
                </a:solidFill>
              </a:rPr>
              <a:t>rettigheder</a:t>
            </a:r>
            <a:r>
              <a:rPr lang="da-DK" sz="2800" dirty="0" smtClean="0">
                <a:solidFill>
                  <a:schemeClr val="tx2">
                    <a:lumMod val="75000"/>
                  </a:schemeClr>
                </a:solidFill>
              </a:rPr>
              <a:t>. De er udstyret med fornuft og samvittighed, og de </a:t>
            </a:r>
            <a:r>
              <a:rPr lang="da-DK" sz="2800" dirty="0" smtClean="0">
                <a:solidFill>
                  <a:srgbClr val="C00000"/>
                </a:solidFill>
              </a:rPr>
              <a:t>bør handle mod hverandre i en broderskabets ånd.</a:t>
            </a:r>
            <a:endParaRPr lang="da-DK" sz="2800" dirty="0">
              <a:solidFill>
                <a:srgbClr val="C00000"/>
              </a:solidFill>
            </a:endParaRPr>
          </a:p>
        </p:txBody>
      </p:sp>
      <p:sp>
        <p:nvSpPr>
          <p:cNvPr id="4" name="Tekstboks 3"/>
          <p:cNvSpPr txBox="1"/>
          <p:nvPr/>
        </p:nvSpPr>
        <p:spPr>
          <a:xfrm>
            <a:off x="256441" y="1560634"/>
            <a:ext cx="1584176" cy="461665"/>
          </a:xfrm>
          <a:prstGeom prst="rect">
            <a:avLst/>
          </a:prstGeom>
          <a:solidFill>
            <a:schemeClr val="bg1"/>
          </a:solidFill>
          <a:ln>
            <a:solidFill>
              <a:schemeClr val="bg1"/>
            </a:solidFill>
          </a:ln>
          <a:effectLst>
            <a:softEdge rad="317500"/>
          </a:effectLst>
        </p:spPr>
        <p:txBody>
          <a:bodyPr wrap="square" rtlCol="0">
            <a:spAutoFit/>
          </a:bodyPr>
          <a:lstStyle/>
          <a:p>
            <a:r>
              <a:rPr lang="da-DK" sz="2400" dirty="0" smtClean="0"/>
              <a:t>  FRIHED</a:t>
            </a:r>
            <a:endParaRPr lang="da-DK" sz="2400" dirty="0"/>
          </a:p>
        </p:txBody>
      </p:sp>
      <p:sp>
        <p:nvSpPr>
          <p:cNvPr id="6" name="Tekstboks 5"/>
          <p:cNvSpPr txBox="1"/>
          <p:nvPr/>
        </p:nvSpPr>
        <p:spPr>
          <a:xfrm>
            <a:off x="93683" y="5548654"/>
            <a:ext cx="1728192" cy="461665"/>
          </a:xfrm>
          <a:prstGeom prst="rect">
            <a:avLst/>
          </a:prstGeom>
          <a:noFill/>
        </p:spPr>
        <p:txBody>
          <a:bodyPr wrap="square" rtlCol="0">
            <a:spAutoFit/>
          </a:bodyPr>
          <a:lstStyle/>
          <a:p>
            <a:r>
              <a:rPr lang="da-DK" sz="2400" dirty="0" smtClean="0"/>
              <a:t>VÆRDIGHED</a:t>
            </a:r>
            <a:endParaRPr lang="da-DK" sz="2400" dirty="0"/>
          </a:p>
        </p:txBody>
      </p:sp>
      <p:sp>
        <p:nvSpPr>
          <p:cNvPr id="9" name="Ellipse 8"/>
          <p:cNvSpPr/>
          <p:nvPr/>
        </p:nvSpPr>
        <p:spPr>
          <a:xfrm>
            <a:off x="7092280" y="1238420"/>
            <a:ext cx="1781964" cy="168652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7189947" y="1468386"/>
            <a:ext cx="1648776" cy="1200329"/>
          </a:xfrm>
          <a:prstGeom prst="rect">
            <a:avLst/>
          </a:prstGeom>
          <a:solidFill>
            <a:schemeClr val="bg1"/>
          </a:solidFill>
          <a:ln>
            <a:solidFill>
              <a:schemeClr val="bg1"/>
            </a:solidFill>
          </a:ln>
          <a:effectLst>
            <a:softEdge rad="317500"/>
          </a:effectLst>
        </p:spPr>
        <p:txBody>
          <a:bodyPr wrap="square" rtlCol="0">
            <a:spAutoFit/>
          </a:bodyPr>
          <a:lstStyle/>
          <a:p>
            <a:pPr algn="ctr"/>
            <a:r>
              <a:rPr lang="da-DK" sz="2400" dirty="0" smtClean="0"/>
              <a:t>SOCIAL RETFÆRDIG HED</a:t>
            </a:r>
            <a:endParaRPr lang="da-DK" sz="2400" dirty="0"/>
          </a:p>
        </p:txBody>
      </p:sp>
    </p:spTree>
    <p:extLst>
      <p:ext uri="{BB962C8B-B14F-4D97-AF65-F5344CB8AC3E}">
        <p14:creationId xmlns:p14="http://schemas.microsoft.com/office/powerpoint/2010/main" val="81748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6000"/>
                    </a14:imgEffect>
                  </a14:imgLayer>
                </a14:imgProps>
              </a:ext>
              <a:ext uri="{28A0092B-C50C-407E-A947-70E740481C1C}">
                <a14:useLocalDpi xmlns:a14="http://schemas.microsoft.com/office/drawing/2010/main" val="0"/>
              </a:ext>
            </a:extLst>
          </a:blip>
          <a:srcRect/>
          <a:stretch>
            <a:fillRect/>
          </a:stretch>
        </p:blipFill>
        <p:spPr bwMode="auto">
          <a:xfrm>
            <a:off x="-511189" y="0"/>
            <a:ext cx="965915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llipse 11"/>
          <p:cNvSpPr/>
          <p:nvPr/>
        </p:nvSpPr>
        <p:spPr>
          <a:xfrm>
            <a:off x="7189947" y="4932904"/>
            <a:ext cx="1853957" cy="1693166"/>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93683" y="5013176"/>
            <a:ext cx="1728192" cy="153262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p:cNvSpPr/>
          <p:nvPr/>
        </p:nvSpPr>
        <p:spPr>
          <a:xfrm>
            <a:off x="107504" y="1084538"/>
            <a:ext cx="1728192" cy="158417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11560" y="188640"/>
            <a:ext cx="7772400" cy="1470025"/>
          </a:xfrm>
        </p:spPr>
        <p:txBody>
          <a:bodyPr/>
          <a:lstStyle/>
          <a:p>
            <a:r>
              <a:rPr lang="da-DK" b="1" dirty="0" smtClean="0">
                <a:solidFill>
                  <a:schemeClr val="tx2"/>
                </a:solidFill>
              </a:rPr>
              <a:t>Forenede nationers </a:t>
            </a:r>
            <a:br>
              <a:rPr lang="da-DK" b="1" dirty="0" smtClean="0">
                <a:solidFill>
                  <a:schemeClr val="tx2"/>
                </a:solidFill>
              </a:rPr>
            </a:br>
            <a:r>
              <a:rPr lang="da-DK" b="1" dirty="0" smtClean="0">
                <a:solidFill>
                  <a:schemeClr val="tx2"/>
                </a:solidFill>
              </a:rPr>
              <a:t>menneskerettigheder</a:t>
            </a:r>
            <a:endParaRPr lang="da-DK" b="1" dirty="0">
              <a:solidFill>
                <a:schemeClr val="tx2"/>
              </a:solidFill>
            </a:endParaRPr>
          </a:p>
        </p:txBody>
      </p:sp>
      <p:sp>
        <p:nvSpPr>
          <p:cNvPr id="3" name="Undertitel 2"/>
          <p:cNvSpPr>
            <a:spLocks noGrp="1"/>
          </p:cNvSpPr>
          <p:nvPr>
            <p:ph type="subTitle" idx="1"/>
          </p:nvPr>
        </p:nvSpPr>
        <p:spPr>
          <a:xfrm>
            <a:off x="1187624" y="2492896"/>
            <a:ext cx="6400800" cy="1752600"/>
          </a:xfrm>
        </p:spPr>
        <p:txBody>
          <a:bodyPr>
            <a:noAutofit/>
          </a:bodyPr>
          <a:lstStyle/>
          <a:p>
            <a:r>
              <a:rPr lang="da-DK" sz="2800" dirty="0" smtClean="0">
                <a:solidFill>
                  <a:schemeClr val="tx2">
                    <a:lumMod val="75000"/>
                  </a:schemeClr>
                </a:solidFill>
              </a:rPr>
              <a:t>Alle mennesker er født </a:t>
            </a:r>
            <a:r>
              <a:rPr lang="da-DK" sz="2800" dirty="0" smtClean="0">
                <a:solidFill>
                  <a:srgbClr val="C00000"/>
                </a:solidFill>
              </a:rPr>
              <a:t>frie</a:t>
            </a:r>
            <a:r>
              <a:rPr lang="da-DK" sz="2800" dirty="0" smtClean="0">
                <a:solidFill>
                  <a:schemeClr val="tx2">
                    <a:lumMod val="75000"/>
                  </a:schemeClr>
                </a:solidFill>
              </a:rPr>
              <a:t> og </a:t>
            </a:r>
            <a:r>
              <a:rPr lang="da-DK" sz="2800" dirty="0" smtClean="0">
                <a:solidFill>
                  <a:srgbClr val="C00000"/>
                </a:solidFill>
              </a:rPr>
              <a:t>lige</a:t>
            </a:r>
            <a:r>
              <a:rPr lang="da-DK" sz="2800" dirty="0" smtClean="0">
                <a:solidFill>
                  <a:schemeClr val="tx2">
                    <a:lumMod val="75000"/>
                  </a:schemeClr>
                </a:solidFill>
              </a:rPr>
              <a:t> i </a:t>
            </a:r>
            <a:r>
              <a:rPr lang="da-DK" sz="2800" dirty="0" smtClean="0">
                <a:solidFill>
                  <a:srgbClr val="C00000"/>
                </a:solidFill>
              </a:rPr>
              <a:t>værdighed</a:t>
            </a:r>
            <a:r>
              <a:rPr lang="da-DK" sz="2800" dirty="0" smtClean="0">
                <a:solidFill>
                  <a:schemeClr val="tx2">
                    <a:lumMod val="75000"/>
                  </a:schemeClr>
                </a:solidFill>
              </a:rPr>
              <a:t> og </a:t>
            </a:r>
            <a:r>
              <a:rPr lang="da-DK" sz="2800" dirty="0" smtClean="0">
                <a:solidFill>
                  <a:srgbClr val="C00000"/>
                </a:solidFill>
              </a:rPr>
              <a:t>rettigheder</a:t>
            </a:r>
            <a:r>
              <a:rPr lang="da-DK" sz="2800" dirty="0" smtClean="0">
                <a:solidFill>
                  <a:schemeClr val="tx2">
                    <a:lumMod val="75000"/>
                  </a:schemeClr>
                </a:solidFill>
              </a:rPr>
              <a:t>. De er udstyret med fornuft og samvittighed, og de </a:t>
            </a:r>
            <a:r>
              <a:rPr lang="da-DK" sz="2800" dirty="0" smtClean="0">
                <a:solidFill>
                  <a:srgbClr val="C00000"/>
                </a:solidFill>
              </a:rPr>
              <a:t>bør handle mod hverandre i en broderskabets ånd.</a:t>
            </a:r>
            <a:endParaRPr lang="da-DK" sz="2800" dirty="0">
              <a:solidFill>
                <a:srgbClr val="C00000"/>
              </a:solidFill>
            </a:endParaRPr>
          </a:p>
        </p:txBody>
      </p:sp>
      <p:sp>
        <p:nvSpPr>
          <p:cNvPr id="4" name="Tekstboks 3"/>
          <p:cNvSpPr txBox="1"/>
          <p:nvPr/>
        </p:nvSpPr>
        <p:spPr>
          <a:xfrm>
            <a:off x="256441" y="1560634"/>
            <a:ext cx="1584176" cy="461665"/>
          </a:xfrm>
          <a:prstGeom prst="rect">
            <a:avLst/>
          </a:prstGeom>
          <a:solidFill>
            <a:schemeClr val="bg1"/>
          </a:solidFill>
          <a:ln>
            <a:solidFill>
              <a:schemeClr val="bg1"/>
            </a:solidFill>
          </a:ln>
          <a:effectLst>
            <a:softEdge rad="317500"/>
          </a:effectLst>
        </p:spPr>
        <p:txBody>
          <a:bodyPr wrap="square" rtlCol="0">
            <a:spAutoFit/>
          </a:bodyPr>
          <a:lstStyle/>
          <a:p>
            <a:r>
              <a:rPr lang="da-DK" sz="2400" dirty="0" smtClean="0"/>
              <a:t>  FRIHED</a:t>
            </a:r>
            <a:endParaRPr lang="da-DK" sz="2400" dirty="0"/>
          </a:p>
        </p:txBody>
      </p:sp>
      <p:sp>
        <p:nvSpPr>
          <p:cNvPr id="6" name="Tekstboks 5"/>
          <p:cNvSpPr txBox="1"/>
          <p:nvPr/>
        </p:nvSpPr>
        <p:spPr>
          <a:xfrm>
            <a:off x="93683" y="5548654"/>
            <a:ext cx="1728192" cy="461665"/>
          </a:xfrm>
          <a:prstGeom prst="rect">
            <a:avLst/>
          </a:prstGeom>
          <a:noFill/>
        </p:spPr>
        <p:txBody>
          <a:bodyPr wrap="square" rtlCol="0">
            <a:spAutoFit/>
          </a:bodyPr>
          <a:lstStyle/>
          <a:p>
            <a:r>
              <a:rPr lang="da-DK" sz="2400" dirty="0" smtClean="0"/>
              <a:t>VÆRDIGHED</a:t>
            </a:r>
            <a:endParaRPr lang="da-DK" sz="2400" dirty="0"/>
          </a:p>
        </p:txBody>
      </p:sp>
      <p:sp>
        <p:nvSpPr>
          <p:cNvPr id="9" name="Ellipse 8"/>
          <p:cNvSpPr/>
          <p:nvPr/>
        </p:nvSpPr>
        <p:spPr>
          <a:xfrm>
            <a:off x="7092280" y="1238420"/>
            <a:ext cx="1781964" cy="168652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7189947" y="1468386"/>
            <a:ext cx="1648776" cy="1200329"/>
          </a:xfrm>
          <a:prstGeom prst="rect">
            <a:avLst/>
          </a:prstGeom>
          <a:solidFill>
            <a:schemeClr val="bg1"/>
          </a:solidFill>
          <a:ln>
            <a:solidFill>
              <a:schemeClr val="bg1"/>
            </a:solidFill>
          </a:ln>
          <a:effectLst>
            <a:softEdge rad="317500"/>
          </a:effectLst>
        </p:spPr>
        <p:txBody>
          <a:bodyPr wrap="square" rtlCol="0">
            <a:spAutoFit/>
          </a:bodyPr>
          <a:lstStyle/>
          <a:p>
            <a:pPr algn="ctr"/>
            <a:r>
              <a:rPr lang="da-DK" sz="2400" dirty="0" smtClean="0"/>
              <a:t>SOCIAL RETFÆRDIG HED</a:t>
            </a:r>
            <a:endParaRPr lang="da-DK" sz="2400" dirty="0"/>
          </a:p>
        </p:txBody>
      </p:sp>
      <p:sp>
        <p:nvSpPr>
          <p:cNvPr id="11" name="Tekstboks 10"/>
          <p:cNvSpPr txBox="1"/>
          <p:nvPr/>
        </p:nvSpPr>
        <p:spPr>
          <a:xfrm>
            <a:off x="7290068" y="5179322"/>
            <a:ext cx="1584176" cy="1200329"/>
          </a:xfrm>
          <a:prstGeom prst="rect">
            <a:avLst/>
          </a:prstGeom>
          <a:solidFill>
            <a:schemeClr val="bg1"/>
          </a:solidFill>
          <a:ln>
            <a:solidFill>
              <a:schemeClr val="bg1"/>
            </a:solidFill>
          </a:ln>
          <a:effectLst>
            <a:softEdge rad="317500"/>
          </a:effectLst>
        </p:spPr>
        <p:txBody>
          <a:bodyPr wrap="square" rtlCol="0">
            <a:spAutoFit/>
          </a:bodyPr>
          <a:lstStyle/>
          <a:p>
            <a:pPr algn="ctr"/>
            <a:r>
              <a:rPr lang="da-DK" sz="2400" dirty="0" smtClean="0"/>
              <a:t>MED</a:t>
            </a:r>
          </a:p>
          <a:p>
            <a:pPr algn="ctr"/>
            <a:r>
              <a:rPr lang="da-DK" sz="2400" dirty="0" smtClean="0"/>
              <a:t>MENNESKELIGHED</a:t>
            </a:r>
            <a:endParaRPr lang="da-DK" sz="2400" dirty="0"/>
          </a:p>
        </p:txBody>
      </p:sp>
    </p:spTree>
    <p:extLst>
      <p:ext uri="{BB962C8B-B14F-4D97-AF65-F5344CB8AC3E}">
        <p14:creationId xmlns:p14="http://schemas.microsoft.com/office/powerpoint/2010/main" val="261775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endParaRPr lang="da-DK"/>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1" y="3789040"/>
            <a:ext cx="9180511" cy="390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84" y="-891480"/>
            <a:ext cx="1074420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82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a Stress til Trivsel hos kompetencepor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2" y="4956686"/>
            <a:ext cx="4608512" cy="18976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ation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8733">
            <a:off x="5795051" y="1329062"/>
            <a:ext cx="2943266" cy="162227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756592" y="571500"/>
            <a:ext cx="7772400" cy="1470025"/>
          </a:xfrm>
        </p:spPr>
        <p:txBody>
          <a:bodyPr>
            <a:normAutofit/>
          </a:bodyPr>
          <a:lstStyle/>
          <a:p>
            <a:pPr algn="l"/>
            <a:r>
              <a:rPr lang="da-DK" sz="3200" dirty="0" smtClean="0"/>
              <a:t>            Hvad er den socialpædagogiske 		     	  kernefaglighed?</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73149">
            <a:off x="1806424" y="2075867"/>
            <a:ext cx="1914525" cy="2847975"/>
          </a:xfrm>
          <a:prstGeom prst="rect">
            <a:avLst/>
          </a:prstGeom>
          <a:noFill/>
          <a:ln>
            <a:noFill/>
          </a:ln>
          <a:effectLst>
            <a:outerShdw blurRad="215900" dist="228600" dir="216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90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395536" y="1916832"/>
            <a:ext cx="7848872" cy="3600400"/>
          </a:xfrm>
        </p:spPr>
        <p:txBody>
          <a:bodyPr>
            <a:normAutofit/>
          </a:bodyPr>
          <a:lstStyle/>
          <a:p>
            <a:pPr marL="342900" indent="-342900" algn="l">
              <a:buFont typeface="Arial" panose="020B0604020202020204" pitchFamily="34" charset="0"/>
              <a:buChar char="•"/>
            </a:pPr>
            <a:endParaRPr lang="da-DK" sz="2800" dirty="0" smtClean="0">
              <a:solidFill>
                <a:schemeClr val="tx2"/>
              </a:solidFill>
            </a:endParaRPr>
          </a:p>
          <a:p>
            <a:pPr marL="342900" indent="-342900" algn="l">
              <a:buFont typeface="Arial" panose="020B0604020202020204" pitchFamily="34" charset="0"/>
              <a:buChar char="•"/>
            </a:pPr>
            <a:r>
              <a:rPr lang="da-DK" sz="2800" dirty="0" smtClean="0">
                <a:solidFill>
                  <a:schemeClr val="tx2"/>
                </a:solidFill>
              </a:rPr>
              <a:t>Viden om mennesker og</a:t>
            </a:r>
          </a:p>
          <a:p>
            <a:pPr algn="l"/>
            <a:r>
              <a:rPr lang="da-DK" sz="2800" dirty="0" smtClean="0">
                <a:solidFill>
                  <a:schemeClr val="tx2"/>
                </a:solidFill>
              </a:rPr>
              <a:t>    ikke mindst menneskers forskellighed</a:t>
            </a:r>
          </a:p>
          <a:p>
            <a:pPr algn="l"/>
            <a:endParaRPr lang="da-DK" sz="1200" dirty="0" smtClean="0">
              <a:solidFill>
                <a:schemeClr val="tx2"/>
              </a:solidFill>
            </a:endParaRPr>
          </a:p>
          <a:p>
            <a:pPr marL="342900" indent="-342900" algn="l">
              <a:buFont typeface="Arial" panose="020B0604020202020204" pitchFamily="34" charset="0"/>
              <a:buChar char="•"/>
            </a:pPr>
            <a:r>
              <a:rPr lang="da-DK" sz="2800" dirty="0" smtClean="0">
                <a:solidFill>
                  <a:schemeClr val="tx2"/>
                </a:solidFill>
              </a:rPr>
              <a:t>Udgangspunkt i det enkelte menneske </a:t>
            </a:r>
          </a:p>
          <a:p>
            <a:pPr algn="l"/>
            <a:endParaRPr lang="da-DK" sz="1200" dirty="0" smtClean="0">
              <a:solidFill>
                <a:schemeClr val="tx2"/>
              </a:solidFill>
            </a:endParaRPr>
          </a:p>
          <a:p>
            <a:pPr marL="342900" indent="-342900" algn="l">
              <a:buFont typeface="Arial" panose="020B0604020202020204" pitchFamily="34" charset="0"/>
              <a:buChar char="•"/>
            </a:pPr>
            <a:r>
              <a:rPr lang="da-DK" sz="2800" dirty="0" smtClean="0">
                <a:solidFill>
                  <a:schemeClr val="tx2"/>
                </a:solidFill>
              </a:rPr>
              <a:t>Relationer er både  målet og redskabet</a:t>
            </a:r>
          </a:p>
          <a:p>
            <a:pPr marL="342900" indent="-342900" algn="l">
              <a:buFont typeface="Arial" panose="020B0604020202020204" pitchFamily="34" charset="0"/>
              <a:buChar char="•"/>
            </a:pPr>
            <a:endParaRPr lang="da-DK" sz="2800" dirty="0" smtClean="0"/>
          </a:p>
          <a:p>
            <a:pPr marL="342900" indent="-342900" algn="l">
              <a:buFont typeface="Arial" panose="020B0604020202020204" pitchFamily="34" charset="0"/>
              <a:buChar char="•"/>
            </a:pPr>
            <a:endParaRPr lang="da-DK" sz="2000" dirty="0" smtClean="0"/>
          </a:p>
        </p:txBody>
      </p:sp>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1000"/>
                    </a14:imgEffect>
                    <a14:imgEffect>
                      <a14:brightnessContrast bright="2000" contrast="-64000"/>
                    </a14:imgEffect>
                  </a14:imgLayer>
                </a14:imgProps>
              </a:ext>
              <a:ext uri="{28A0092B-C50C-407E-A947-70E740481C1C}">
                <a14:useLocalDpi xmlns:a14="http://schemas.microsoft.com/office/drawing/2010/main" val="0"/>
              </a:ext>
            </a:extLst>
          </a:blip>
          <a:srcRect/>
          <a:stretch>
            <a:fillRect/>
          </a:stretch>
        </p:blipFill>
        <p:spPr bwMode="auto">
          <a:xfrm rot="673149">
            <a:off x="1806424" y="2075867"/>
            <a:ext cx="1914525" cy="2847975"/>
          </a:xfrm>
          <a:prstGeom prst="rect">
            <a:avLst/>
          </a:prstGeom>
          <a:noFill/>
          <a:ln>
            <a:noFill/>
          </a:ln>
          <a:effectLst/>
          <a:scene3d>
            <a:camera prst="orthographicFront"/>
            <a:lightRig rig="contrasting" dir="t"/>
          </a:scene3d>
          <a:sp3d prstMaterial="translucentPowder"/>
          <a:extLst/>
        </p:spPr>
      </p:pic>
      <p:pic>
        <p:nvPicPr>
          <p:cNvPr id="1028" name="Picture 4" descr="Fra Stress til Trivsel hos kompetencepor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2" y="4956686"/>
            <a:ext cx="4608512" cy="18976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atione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78733">
            <a:off x="5795051" y="1329062"/>
            <a:ext cx="2943266" cy="162227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756592" y="571500"/>
            <a:ext cx="7772400" cy="1470025"/>
          </a:xfrm>
        </p:spPr>
        <p:txBody>
          <a:bodyPr>
            <a:normAutofit/>
          </a:bodyPr>
          <a:lstStyle/>
          <a:p>
            <a:pPr algn="l"/>
            <a:r>
              <a:rPr lang="da-DK" sz="3200" dirty="0" smtClean="0"/>
              <a:t>            Hvad er den socialpædagogiske 		     	  kernefaglighed?</a:t>
            </a:r>
          </a:p>
        </p:txBody>
      </p:sp>
    </p:spTree>
    <p:extLst>
      <p:ext uri="{BB962C8B-B14F-4D97-AF65-F5344CB8AC3E}">
        <p14:creationId xmlns:p14="http://schemas.microsoft.com/office/powerpoint/2010/main" val="428365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1000"/>
                    </a14:imgEffect>
                    <a14:imgEffect>
                      <a14:brightnessContrast bright="2000" contrast="-64000"/>
                    </a14:imgEffect>
                  </a14:imgLayer>
                </a14:imgProps>
              </a:ext>
              <a:ext uri="{28A0092B-C50C-407E-A947-70E740481C1C}">
                <a14:useLocalDpi xmlns:a14="http://schemas.microsoft.com/office/drawing/2010/main" val="0"/>
              </a:ext>
            </a:extLst>
          </a:blip>
          <a:srcRect/>
          <a:stretch>
            <a:fillRect/>
          </a:stretch>
        </p:blipFill>
        <p:spPr bwMode="auto">
          <a:xfrm rot="673149">
            <a:off x="1806424" y="2075867"/>
            <a:ext cx="1914525" cy="2847975"/>
          </a:xfrm>
          <a:prstGeom prst="rect">
            <a:avLst/>
          </a:prstGeom>
          <a:noFill/>
          <a:ln>
            <a:noFill/>
          </a:ln>
          <a:scene3d>
            <a:camera prst="orthographicFront"/>
            <a:lightRig rig="contrasting" dir="t"/>
          </a:scene3d>
          <a:sp3d prstMaterial="translucentPowder"/>
          <a:extLst/>
        </p:spPr>
      </p:pic>
      <p:pic>
        <p:nvPicPr>
          <p:cNvPr id="1028" name="Picture 4" descr="Fra Stress til Trivsel hos kompetencepor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2" y="4956686"/>
            <a:ext cx="4608512" cy="18976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atione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78733">
            <a:off x="5795051" y="1329062"/>
            <a:ext cx="2943266" cy="162227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756592" y="571500"/>
            <a:ext cx="7772400" cy="1470025"/>
          </a:xfrm>
        </p:spPr>
        <p:txBody>
          <a:bodyPr>
            <a:normAutofit/>
          </a:bodyPr>
          <a:lstStyle/>
          <a:p>
            <a:pPr algn="l"/>
            <a:r>
              <a:rPr lang="da-DK" sz="3200" dirty="0" smtClean="0"/>
              <a:t>            </a:t>
            </a:r>
            <a:r>
              <a:rPr lang="da-DK" sz="3200" dirty="0" smtClean="0">
                <a:solidFill>
                  <a:schemeClr val="tx2"/>
                </a:solidFill>
              </a:rPr>
              <a:t>Hvad er den socialpædagogiske 		     	  kernefaglighed?</a:t>
            </a:r>
          </a:p>
        </p:txBody>
      </p:sp>
      <p:sp>
        <p:nvSpPr>
          <p:cNvPr id="3" name="Undertitel 2"/>
          <p:cNvSpPr>
            <a:spLocks noGrp="1"/>
          </p:cNvSpPr>
          <p:nvPr>
            <p:ph type="subTitle" idx="1"/>
          </p:nvPr>
        </p:nvSpPr>
        <p:spPr>
          <a:xfrm>
            <a:off x="323528" y="2140198"/>
            <a:ext cx="7848872" cy="3600400"/>
          </a:xfrm>
        </p:spPr>
        <p:txBody>
          <a:bodyPr>
            <a:normAutofit/>
          </a:bodyPr>
          <a:lstStyle/>
          <a:p>
            <a:pPr marL="342900" indent="-342900" algn="l">
              <a:buFont typeface="Arial" panose="020B0604020202020204" pitchFamily="34" charset="0"/>
              <a:buChar char="•"/>
            </a:pPr>
            <a:r>
              <a:rPr lang="da-DK" sz="2400" dirty="0" smtClean="0">
                <a:solidFill>
                  <a:schemeClr val="tx2"/>
                </a:solidFill>
              </a:rPr>
              <a:t>Fokus på menneskets ressourcer fremfor </a:t>
            </a:r>
          </a:p>
          <a:p>
            <a:pPr algn="l"/>
            <a:r>
              <a:rPr lang="da-DK" sz="2400" dirty="0" smtClean="0">
                <a:solidFill>
                  <a:schemeClr val="tx2"/>
                </a:solidFill>
              </a:rPr>
              <a:t>     diagnosen eller funktionsnedsættelsen</a:t>
            </a:r>
          </a:p>
          <a:p>
            <a:pPr algn="l"/>
            <a:endParaRPr lang="da-DK" sz="2400" dirty="0" smtClean="0">
              <a:solidFill>
                <a:schemeClr val="tx2"/>
              </a:solidFill>
            </a:endParaRPr>
          </a:p>
          <a:p>
            <a:pPr marL="342900" indent="-342900" algn="l">
              <a:buFont typeface="Arial" panose="020B0604020202020204" pitchFamily="34" charset="0"/>
              <a:buChar char="•"/>
            </a:pPr>
            <a:r>
              <a:rPr lang="da-DK" sz="2400" dirty="0" smtClean="0">
                <a:solidFill>
                  <a:schemeClr val="tx2"/>
                </a:solidFill>
              </a:rPr>
              <a:t>Vi insisterer på menneskets udviklingspotentiale</a:t>
            </a:r>
          </a:p>
          <a:p>
            <a:pPr algn="l"/>
            <a:endParaRPr lang="da-DK" sz="2400" dirty="0" smtClean="0">
              <a:solidFill>
                <a:schemeClr val="tx2"/>
              </a:solidFill>
            </a:endParaRPr>
          </a:p>
          <a:p>
            <a:pPr marL="342900" indent="-342900" algn="l">
              <a:buFont typeface="Arial" panose="020B0604020202020204" pitchFamily="34" charset="0"/>
              <a:buChar char="•"/>
            </a:pPr>
            <a:r>
              <a:rPr lang="da-DK" sz="2400" dirty="0" smtClean="0">
                <a:solidFill>
                  <a:schemeClr val="tx2"/>
                </a:solidFill>
              </a:rPr>
              <a:t>Vi laver fejl – og lærer af dem  og er os selv bevidst</a:t>
            </a:r>
          </a:p>
          <a:p>
            <a:pPr marL="342900" indent="-342900" algn="l">
              <a:buFont typeface="Arial" panose="020B0604020202020204" pitchFamily="34" charset="0"/>
              <a:buChar char="•"/>
            </a:pPr>
            <a:endParaRPr lang="da-DK" sz="2800" dirty="0" smtClean="0"/>
          </a:p>
          <a:p>
            <a:pPr marL="342900" indent="-342900" algn="l">
              <a:buFont typeface="Arial" panose="020B0604020202020204" pitchFamily="34" charset="0"/>
              <a:buChar char="•"/>
            </a:pPr>
            <a:endParaRPr lang="da-DK" sz="2000" dirty="0" smtClean="0"/>
          </a:p>
        </p:txBody>
      </p:sp>
    </p:spTree>
    <p:extLst>
      <p:ext uri="{BB962C8B-B14F-4D97-AF65-F5344CB8AC3E}">
        <p14:creationId xmlns:p14="http://schemas.microsoft.com/office/powerpoint/2010/main" val="202522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kvaekerne.dk/personal/HAA/images/sk_1838_4.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6000"/>
                    </a14:imgEffect>
                  </a14:imgLayer>
                </a14:imgProps>
              </a:ext>
              <a:ext uri="{28A0092B-C50C-407E-A947-70E740481C1C}">
                <a14:useLocalDpi xmlns:a14="http://schemas.microsoft.com/office/drawing/2010/main" val="0"/>
              </a:ext>
            </a:extLst>
          </a:blip>
          <a:srcRect/>
          <a:stretch>
            <a:fillRect/>
          </a:stretch>
        </p:blipFill>
        <p:spPr bwMode="auto">
          <a:xfrm rot="160663">
            <a:off x="1187450" y="461963"/>
            <a:ext cx="643255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
          <p:cNvSpPr>
            <a:spLocks noGrp="1" noChangeArrowheads="1"/>
          </p:cNvSpPr>
          <p:nvPr>
            <p:ph type="body" idx="1"/>
          </p:nvPr>
        </p:nvSpPr>
        <p:spPr>
          <a:xfrm>
            <a:off x="1403350" y="1981200"/>
            <a:ext cx="5976938" cy="4114800"/>
          </a:xfrm>
        </p:spPr>
        <p:txBody>
          <a:bodyPr>
            <a:normAutofit/>
          </a:bodyPr>
          <a:lstStyle/>
          <a:p>
            <a:pPr marL="0" indent="0" eaLnBrk="1" hangingPunct="1">
              <a:lnSpc>
                <a:spcPct val="80000"/>
              </a:lnSpc>
              <a:buFontTx/>
              <a:buNone/>
              <a:defRPr/>
            </a:pPr>
            <a:endParaRPr lang="da-DK" altLang="da-DK" sz="2800" dirty="0">
              <a:solidFill>
                <a:schemeClr val="accent2"/>
              </a:solidFill>
              <a:latin typeface="Comic Sans MS" pitchFamily="66" charset="0"/>
            </a:endParaRPr>
          </a:p>
          <a:p>
            <a:pPr marL="0" indent="0" eaLnBrk="1" hangingPunct="1">
              <a:lnSpc>
                <a:spcPct val="80000"/>
              </a:lnSpc>
              <a:buNone/>
              <a:defRPr/>
            </a:pPr>
            <a:endParaRPr lang="da-DK" altLang="da-DK" sz="2800" dirty="0" smtClean="0">
              <a:solidFill>
                <a:schemeClr val="accent2"/>
              </a:solidFill>
              <a:latin typeface="Comic Sans MS" pitchFamily="66" charset="0"/>
            </a:endParaRPr>
          </a:p>
          <a:p>
            <a:pPr eaLnBrk="1" hangingPunct="1">
              <a:lnSpc>
                <a:spcPct val="80000"/>
              </a:lnSpc>
              <a:defRPr/>
            </a:pPr>
            <a:endParaRPr lang="da-DK" altLang="da-DK" sz="2800" dirty="0" smtClean="0">
              <a:solidFill>
                <a:schemeClr val="accent2"/>
              </a:solidFill>
              <a:latin typeface="Comic Sans MS" pitchFamily="66" charset="0"/>
            </a:endParaRPr>
          </a:p>
          <a:p>
            <a:pPr eaLnBrk="1" hangingPunct="1">
              <a:lnSpc>
                <a:spcPct val="80000"/>
              </a:lnSpc>
              <a:buFontTx/>
              <a:buNone/>
              <a:defRPr/>
            </a:pPr>
            <a:r>
              <a:rPr lang="da-DK" altLang="da-DK" sz="2800" dirty="0" smtClean="0">
                <a:solidFill>
                  <a:schemeClr val="accent2"/>
                </a:solidFill>
                <a:latin typeface="Comic Sans MS" pitchFamily="66" charset="0"/>
              </a:rPr>
              <a:t>	</a:t>
            </a:r>
          </a:p>
          <a:p>
            <a:pPr eaLnBrk="1" hangingPunct="1">
              <a:lnSpc>
                <a:spcPct val="80000"/>
              </a:lnSpc>
              <a:buFontTx/>
              <a:buNone/>
              <a:defRPr/>
            </a:pPr>
            <a:endParaRPr lang="da-DK" altLang="da-DK" sz="2800" dirty="0" smtClean="0">
              <a:solidFill>
                <a:schemeClr val="accent2"/>
              </a:solidFill>
              <a:latin typeface="Comic Sans MS" pitchFamily="66" charset="0"/>
            </a:endParaRPr>
          </a:p>
          <a:p>
            <a:pPr eaLnBrk="1" hangingPunct="1">
              <a:lnSpc>
                <a:spcPct val="80000"/>
              </a:lnSpc>
              <a:buFontTx/>
              <a:buNone/>
              <a:defRPr/>
            </a:pPr>
            <a:endParaRPr lang="da-DK" altLang="da-DK" sz="2800" dirty="0" smtClean="0">
              <a:solidFill>
                <a:schemeClr val="accent2"/>
              </a:solidFill>
              <a:latin typeface="Comic Sans MS" pitchFamily="66" charset="0"/>
            </a:endParaRPr>
          </a:p>
          <a:p>
            <a:pPr eaLnBrk="1" hangingPunct="1">
              <a:lnSpc>
                <a:spcPct val="80000"/>
              </a:lnSpc>
              <a:defRPr/>
            </a:pPr>
            <a:endParaRPr lang="da-DK" altLang="da-DK" dirty="0" smtClean="0"/>
          </a:p>
          <a:p>
            <a:pPr eaLnBrk="1" hangingPunct="1">
              <a:lnSpc>
                <a:spcPct val="80000"/>
              </a:lnSpc>
              <a:defRPr/>
            </a:pPr>
            <a:endParaRPr lang="da-DK" altLang="da-DK" dirty="0" smtClean="0"/>
          </a:p>
          <a:p>
            <a:pPr eaLnBrk="1" hangingPunct="1">
              <a:lnSpc>
                <a:spcPct val="80000"/>
              </a:lnSpc>
              <a:defRPr/>
            </a:pPr>
            <a:endParaRPr lang="da-DK" altLang="da-DK" dirty="0" smtClean="0"/>
          </a:p>
          <a:p>
            <a:pPr eaLnBrk="1" hangingPunct="1">
              <a:lnSpc>
                <a:spcPct val="80000"/>
              </a:lnSpc>
              <a:defRPr/>
            </a:pPr>
            <a:endParaRPr lang="da-DK" altLang="da-DK" dirty="0" smtClean="0"/>
          </a:p>
        </p:txBody>
      </p:sp>
      <p:sp>
        <p:nvSpPr>
          <p:cNvPr id="2" name="Rektangel 1"/>
          <p:cNvSpPr/>
          <p:nvPr/>
        </p:nvSpPr>
        <p:spPr>
          <a:xfrm>
            <a:off x="1187624" y="228600"/>
            <a:ext cx="1368152" cy="15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23" name="Rectangle 2"/>
          <p:cNvSpPr>
            <a:spLocks noGrp="1" noChangeArrowheads="1"/>
          </p:cNvSpPr>
          <p:nvPr>
            <p:ph type="title"/>
          </p:nvPr>
        </p:nvSpPr>
        <p:spPr>
          <a:xfrm>
            <a:off x="467544" y="497681"/>
            <a:ext cx="8229600" cy="1143000"/>
          </a:xfrm>
        </p:spPr>
        <p:txBody>
          <a:bodyPr/>
          <a:lstStyle/>
          <a:p>
            <a:pPr eaLnBrk="1" hangingPunct="1"/>
            <a:r>
              <a:rPr lang="da-DK" altLang="da-DK" dirty="0" smtClean="0">
                <a:solidFill>
                  <a:schemeClr val="tx2"/>
                </a:solidFill>
                <a:latin typeface="Comic Sans MS" pitchFamily="66" charset="0"/>
              </a:rPr>
              <a:t>Mødet mellem mennesker</a:t>
            </a:r>
            <a:endParaRPr lang="da-DK" altLang="da-DK" dirty="0" smtClean="0">
              <a:solidFill>
                <a:schemeClr val="tx2"/>
              </a:solidFill>
            </a:endParaRPr>
          </a:p>
        </p:txBody>
      </p:sp>
    </p:spTree>
    <p:extLst>
      <p:ext uri="{BB962C8B-B14F-4D97-AF65-F5344CB8AC3E}">
        <p14:creationId xmlns:p14="http://schemas.microsoft.com/office/powerpoint/2010/main" val="190891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0595">
                                            <p:txEl>
                                              <p:pRg st="3" end="3"/>
                                            </p:txEl>
                                          </p:spTgt>
                                        </p:tgtEl>
                                        <p:attrNameLst>
                                          <p:attrName>style.visibility</p:attrName>
                                        </p:attrNameLst>
                                      </p:cBhvr>
                                      <p:to>
                                        <p:strVal val="visible"/>
                                      </p:to>
                                    </p:set>
                                    <p:animEffect transition="in" filter="blinds(horizontal)">
                                      <p:cBhvr>
                                        <p:cTn id="7" dur="500"/>
                                        <p:tgtEl>
                                          <p:spTgt spid="1105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kvaekerne.dk/personal/HAA/images/sk_1838_4.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38000"/>
                    </a14:imgEffect>
                  </a14:imgLayer>
                </a14:imgProps>
              </a:ext>
              <a:ext uri="{28A0092B-C50C-407E-A947-70E740481C1C}">
                <a14:useLocalDpi xmlns:a14="http://schemas.microsoft.com/office/drawing/2010/main" val="0"/>
              </a:ext>
            </a:extLst>
          </a:blip>
          <a:srcRect/>
          <a:stretch>
            <a:fillRect/>
          </a:stretch>
        </p:blipFill>
        <p:spPr bwMode="auto">
          <a:xfrm rot="160663">
            <a:off x="1187450" y="461963"/>
            <a:ext cx="643255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
          <p:cNvSpPr>
            <a:spLocks noGrp="1" noChangeArrowheads="1"/>
          </p:cNvSpPr>
          <p:nvPr>
            <p:ph type="body" idx="1"/>
          </p:nvPr>
        </p:nvSpPr>
        <p:spPr>
          <a:xfrm>
            <a:off x="1403350" y="1981200"/>
            <a:ext cx="5976938" cy="5336232"/>
          </a:xfrm>
        </p:spPr>
        <p:txBody>
          <a:bodyPr>
            <a:normAutofit fontScale="92500" lnSpcReduction="10000"/>
          </a:bodyPr>
          <a:lstStyle/>
          <a:p>
            <a:pPr marL="0" indent="0" eaLnBrk="1" hangingPunct="1">
              <a:lnSpc>
                <a:spcPct val="80000"/>
              </a:lnSpc>
              <a:buFontTx/>
              <a:buNone/>
              <a:defRPr/>
            </a:pPr>
            <a:endParaRPr lang="da-DK" altLang="da-DK" sz="2800" dirty="0">
              <a:solidFill>
                <a:schemeClr val="accent2"/>
              </a:solidFill>
              <a:latin typeface="Comic Sans MS" pitchFamily="66" charset="0"/>
            </a:endParaRPr>
          </a:p>
          <a:p>
            <a:pPr algn="ctr" eaLnBrk="1" hangingPunct="1">
              <a:lnSpc>
                <a:spcPct val="80000"/>
              </a:lnSpc>
              <a:buFontTx/>
              <a:buChar char="-"/>
              <a:defRPr/>
            </a:pPr>
            <a:r>
              <a:rPr lang="da-DK" altLang="da-DK" sz="2400" i="1" dirty="0" smtClean="0">
                <a:solidFill>
                  <a:srgbClr val="C00000"/>
                </a:solidFill>
                <a:latin typeface="Comic Sans MS" pitchFamily="66" charset="0"/>
              </a:rPr>
              <a:t>at man , </a:t>
            </a:r>
            <a:r>
              <a:rPr lang="da-DK" altLang="da-DK" sz="2400" i="1" dirty="0" err="1" smtClean="0">
                <a:solidFill>
                  <a:srgbClr val="C00000"/>
                </a:solidFill>
                <a:latin typeface="Comic Sans MS" pitchFamily="66" charset="0"/>
              </a:rPr>
              <a:t>naar</a:t>
            </a:r>
            <a:r>
              <a:rPr lang="da-DK" altLang="da-DK" sz="2400" i="1" dirty="0" smtClean="0">
                <a:solidFill>
                  <a:srgbClr val="C00000"/>
                </a:solidFill>
                <a:latin typeface="Comic Sans MS" pitchFamily="66" charset="0"/>
              </a:rPr>
              <a:t> det i sandhed skal lykkes en at føre et menneske hen til et bestemt Sted, først og fremmest </a:t>
            </a:r>
            <a:r>
              <a:rPr lang="da-DK" altLang="da-DK" sz="2400" i="1" dirty="0" err="1" smtClean="0">
                <a:solidFill>
                  <a:srgbClr val="C00000"/>
                </a:solidFill>
                <a:latin typeface="Comic Sans MS" pitchFamily="66" charset="0"/>
              </a:rPr>
              <a:t>maa</a:t>
            </a:r>
            <a:r>
              <a:rPr lang="da-DK" altLang="da-DK" sz="2400" i="1" dirty="0" smtClean="0">
                <a:solidFill>
                  <a:srgbClr val="C00000"/>
                </a:solidFill>
                <a:latin typeface="Comic Sans MS" pitchFamily="66" charset="0"/>
              </a:rPr>
              <a:t>  passe </a:t>
            </a:r>
            <a:r>
              <a:rPr lang="da-DK" altLang="da-DK" sz="2400" i="1" dirty="0" err="1" smtClean="0">
                <a:solidFill>
                  <a:srgbClr val="C00000"/>
                </a:solidFill>
                <a:latin typeface="Comic Sans MS" pitchFamily="66" charset="0"/>
              </a:rPr>
              <a:t>paa</a:t>
            </a:r>
            <a:r>
              <a:rPr lang="da-DK" altLang="da-DK" sz="2400" i="1" dirty="0" smtClean="0">
                <a:solidFill>
                  <a:srgbClr val="C00000"/>
                </a:solidFill>
                <a:latin typeface="Comic Sans MS" pitchFamily="66" charset="0"/>
              </a:rPr>
              <a:t> at finde ham der, hvor han er , og begynde der. </a:t>
            </a:r>
          </a:p>
          <a:p>
            <a:pPr marL="0" indent="0" algn="ctr" eaLnBrk="1" hangingPunct="1">
              <a:lnSpc>
                <a:spcPct val="80000"/>
              </a:lnSpc>
              <a:buNone/>
              <a:defRPr/>
            </a:pPr>
            <a:endParaRPr lang="da-DK" altLang="da-DK" sz="2400" i="1" dirty="0">
              <a:solidFill>
                <a:srgbClr val="C00000"/>
              </a:solidFill>
              <a:latin typeface="Comic Sans MS" pitchFamily="66" charset="0"/>
            </a:endParaRPr>
          </a:p>
          <a:p>
            <a:pPr marL="0" indent="0" algn="ctr" eaLnBrk="1" hangingPunct="1">
              <a:lnSpc>
                <a:spcPct val="80000"/>
              </a:lnSpc>
              <a:buNone/>
              <a:defRPr/>
            </a:pPr>
            <a:r>
              <a:rPr lang="da-DK" altLang="da-DK" sz="2400" i="1" dirty="0" smtClean="0">
                <a:solidFill>
                  <a:srgbClr val="C00000"/>
                </a:solidFill>
                <a:latin typeface="Comic Sans MS" pitchFamily="66" charset="0"/>
              </a:rPr>
              <a:t>Dette er hemmeligheden i al hjælpekunst. </a:t>
            </a:r>
          </a:p>
          <a:p>
            <a:pPr marL="0" indent="0" algn="ctr" eaLnBrk="1" hangingPunct="1">
              <a:lnSpc>
                <a:spcPct val="80000"/>
              </a:lnSpc>
              <a:buNone/>
              <a:defRPr/>
            </a:pPr>
            <a:endParaRPr lang="da-DK" altLang="da-DK" sz="2400" i="1" dirty="0">
              <a:solidFill>
                <a:srgbClr val="C00000"/>
              </a:solidFill>
              <a:latin typeface="Comic Sans MS" pitchFamily="66" charset="0"/>
            </a:endParaRPr>
          </a:p>
          <a:p>
            <a:pPr marL="0" indent="0" algn="ctr" eaLnBrk="1" hangingPunct="1">
              <a:lnSpc>
                <a:spcPct val="80000"/>
              </a:lnSpc>
              <a:buNone/>
              <a:defRPr/>
            </a:pPr>
            <a:r>
              <a:rPr lang="da-DK" altLang="da-DK" sz="2400" i="1" dirty="0" smtClean="0">
                <a:solidFill>
                  <a:srgbClr val="C00000"/>
                </a:solidFill>
                <a:latin typeface="Comic Sans MS" pitchFamily="66" charset="0"/>
              </a:rPr>
              <a:t>Enhver, der ikke kan det, han er selv i en </a:t>
            </a:r>
            <a:r>
              <a:rPr lang="da-DK" altLang="da-DK" sz="2400" i="1" dirty="0" err="1" smtClean="0">
                <a:solidFill>
                  <a:srgbClr val="C00000"/>
                </a:solidFill>
                <a:latin typeface="Comic Sans MS" pitchFamily="66" charset="0"/>
              </a:rPr>
              <a:t>Indbilding</a:t>
            </a:r>
            <a:r>
              <a:rPr lang="da-DK" altLang="da-DK" sz="2400" i="1" dirty="0" smtClean="0">
                <a:solidFill>
                  <a:srgbClr val="C00000"/>
                </a:solidFill>
                <a:latin typeface="Comic Sans MS" pitchFamily="66" charset="0"/>
              </a:rPr>
              <a:t>, </a:t>
            </a:r>
            <a:r>
              <a:rPr lang="da-DK" altLang="da-DK" sz="2400" i="1" dirty="0" err="1" smtClean="0">
                <a:solidFill>
                  <a:srgbClr val="C00000"/>
                </a:solidFill>
                <a:latin typeface="Comic Sans MS" pitchFamily="66" charset="0"/>
              </a:rPr>
              <a:t>naar</a:t>
            </a:r>
            <a:r>
              <a:rPr lang="da-DK" altLang="da-DK" sz="2400" i="1" dirty="0" smtClean="0">
                <a:solidFill>
                  <a:srgbClr val="C00000"/>
                </a:solidFill>
                <a:latin typeface="Comic Sans MS" pitchFamily="66" charset="0"/>
              </a:rPr>
              <a:t> han mener at kunne hjælpe en anden</a:t>
            </a:r>
          </a:p>
          <a:p>
            <a:pPr marL="0" indent="0" algn="ctr" eaLnBrk="1" hangingPunct="1">
              <a:lnSpc>
                <a:spcPct val="80000"/>
              </a:lnSpc>
              <a:buFontTx/>
              <a:buNone/>
              <a:defRPr/>
            </a:pPr>
            <a:endParaRPr lang="da-DK" altLang="da-DK" sz="2400" i="1" dirty="0">
              <a:solidFill>
                <a:srgbClr val="C00000"/>
              </a:solidFill>
              <a:latin typeface="Comic Sans MS" pitchFamily="66" charset="0"/>
            </a:endParaRPr>
          </a:p>
          <a:p>
            <a:pPr marL="0" indent="0" algn="ctr" eaLnBrk="1" hangingPunct="1">
              <a:lnSpc>
                <a:spcPct val="80000"/>
              </a:lnSpc>
              <a:buFontTx/>
              <a:buNone/>
              <a:defRPr/>
            </a:pPr>
            <a:r>
              <a:rPr lang="da-DK" altLang="da-DK" sz="2400" i="1" dirty="0" smtClean="0">
                <a:solidFill>
                  <a:schemeClr val="tx2"/>
                </a:solidFill>
                <a:latin typeface="Comic Sans MS" pitchFamily="66" charset="0"/>
              </a:rPr>
              <a:t>Søren Kierkegaard</a:t>
            </a:r>
          </a:p>
          <a:p>
            <a:pPr eaLnBrk="1" hangingPunct="1">
              <a:lnSpc>
                <a:spcPct val="80000"/>
              </a:lnSpc>
              <a:defRPr/>
            </a:pPr>
            <a:endParaRPr lang="da-DK" altLang="da-DK" sz="2800" dirty="0" smtClean="0">
              <a:solidFill>
                <a:schemeClr val="accent2"/>
              </a:solidFill>
              <a:latin typeface="Comic Sans MS" pitchFamily="66" charset="0"/>
            </a:endParaRPr>
          </a:p>
          <a:p>
            <a:pPr eaLnBrk="1" hangingPunct="1">
              <a:lnSpc>
                <a:spcPct val="80000"/>
              </a:lnSpc>
              <a:defRPr/>
            </a:pPr>
            <a:endParaRPr lang="da-DK" altLang="da-DK" sz="2800" dirty="0" smtClean="0">
              <a:solidFill>
                <a:schemeClr val="accent2"/>
              </a:solidFill>
              <a:latin typeface="Comic Sans MS" pitchFamily="66" charset="0"/>
            </a:endParaRPr>
          </a:p>
          <a:p>
            <a:pPr eaLnBrk="1" hangingPunct="1">
              <a:lnSpc>
                <a:spcPct val="80000"/>
              </a:lnSpc>
              <a:buFontTx/>
              <a:buNone/>
              <a:defRPr/>
            </a:pPr>
            <a:r>
              <a:rPr lang="da-DK" altLang="da-DK" sz="2800" dirty="0" smtClean="0">
                <a:solidFill>
                  <a:schemeClr val="accent2"/>
                </a:solidFill>
                <a:latin typeface="Comic Sans MS" pitchFamily="66" charset="0"/>
              </a:rPr>
              <a:t>	</a:t>
            </a:r>
          </a:p>
          <a:p>
            <a:pPr eaLnBrk="1" hangingPunct="1">
              <a:lnSpc>
                <a:spcPct val="80000"/>
              </a:lnSpc>
              <a:buFontTx/>
              <a:buNone/>
              <a:defRPr/>
            </a:pPr>
            <a:endParaRPr lang="da-DK" altLang="da-DK" sz="2800" dirty="0" smtClean="0">
              <a:solidFill>
                <a:schemeClr val="accent2"/>
              </a:solidFill>
              <a:latin typeface="Comic Sans MS" pitchFamily="66" charset="0"/>
            </a:endParaRPr>
          </a:p>
          <a:p>
            <a:pPr eaLnBrk="1" hangingPunct="1">
              <a:lnSpc>
                <a:spcPct val="80000"/>
              </a:lnSpc>
              <a:buFontTx/>
              <a:buNone/>
              <a:defRPr/>
            </a:pPr>
            <a:endParaRPr lang="da-DK" altLang="da-DK" sz="2800" dirty="0" smtClean="0">
              <a:solidFill>
                <a:schemeClr val="accent2"/>
              </a:solidFill>
              <a:latin typeface="Comic Sans MS" pitchFamily="66" charset="0"/>
            </a:endParaRPr>
          </a:p>
          <a:p>
            <a:pPr eaLnBrk="1" hangingPunct="1">
              <a:lnSpc>
                <a:spcPct val="80000"/>
              </a:lnSpc>
              <a:defRPr/>
            </a:pPr>
            <a:endParaRPr lang="da-DK" altLang="da-DK" dirty="0" smtClean="0"/>
          </a:p>
          <a:p>
            <a:pPr eaLnBrk="1" hangingPunct="1">
              <a:lnSpc>
                <a:spcPct val="80000"/>
              </a:lnSpc>
              <a:defRPr/>
            </a:pPr>
            <a:endParaRPr lang="da-DK" altLang="da-DK" dirty="0" smtClean="0"/>
          </a:p>
          <a:p>
            <a:pPr eaLnBrk="1" hangingPunct="1">
              <a:lnSpc>
                <a:spcPct val="80000"/>
              </a:lnSpc>
              <a:defRPr/>
            </a:pPr>
            <a:endParaRPr lang="da-DK" altLang="da-DK" dirty="0" smtClean="0"/>
          </a:p>
          <a:p>
            <a:pPr eaLnBrk="1" hangingPunct="1">
              <a:lnSpc>
                <a:spcPct val="80000"/>
              </a:lnSpc>
              <a:defRPr/>
            </a:pPr>
            <a:endParaRPr lang="da-DK" altLang="da-DK" dirty="0" smtClean="0"/>
          </a:p>
        </p:txBody>
      </p:sp>
      <p:sp>
        <p:nvSpPr>
          <p:cNvPr id="7" name="Rektangel 6"/>
          <p:cNvSpPr/>
          <p:nvPr/>
        </p:nvSpPr>
        <p:spPr>
          <a:xfrm>
            <a:off x="1187624" y="228600"/>
            <a:ext cx="1368152" cy="15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23" name="Rectangle 2"/>
          <p:cNvSpPr>
            <a:spLocks noGrp="1" noChangeArrowheads="1"/>
          </p:cNvSpPr>
          <p:nvPr>
            <p:ph type="title"/>
          </p:nvPr>
        </p:nvSpPr>
        <p:spPr>
          <a:xfrm>
            <a:off x="467544" y="497681"/>
            <a:ext cx="8229600" cy="1143000"/>
          </a:xfrm>
        </p:spPr>
        <p:txBody>
          <a:bodyPr/>
          <a:lstStyle/>
          <a:p>
            <a:pPr eaLnBrk="1" hangingPunct="1"/>
            <a:r>
              <a:rPr lang="da-DK" altLang="da-DK" dirty="0" smtClean="0">
                <a:solidFill>
                  <a:schemeClr val="tx2"/>
                </a:solidFill>
                <a:latin typeface="Comic Sans MS" pitchFamily="66" charset="0"/>
              </a:rPr>
              <a:t>Mødet mellem mennesker</a:t>
            </a:r>
            <a:endParaRPr lang="da-DK" altLang="da-DK" dirty="0" smtClean="0">
              <a:solidFill>
                <a:schemeClr val="tx2"/>
              </a:solidFill>
            </a:endParaRPr>
          </a:p>
        </p:txBody>
      </p:sp>
    </p:spTree>
    <p:extLst>
      <p:ext uri="{BB962C8B-B14F-4D97-AF65-F5344CB8AC3E}">
        <p14:creationId xmlns:p14="http://schemas.microsoft.com/office/powerpoint/2010/main" val="80008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solidFill>
                  <a:schemeClr val="tx2"/>
                </a:solidFill>
              </a:rPr>
              <a:t>Dagens program</a:t>
            </a:r>
            <a:endParaRPr lang="da-DK" b="1" dirty="0">
              <a:solidFill>
                <a:schemeClr val="tx2"/>
              </a:solidFill>
            </a:endParaRPr>
          </a:p>
        </p:txBody>
      </p:sp>
      <p:sp>
        <p:nvSpPr>
          <p:cNvPr id="3" name="Pladsholder til indhold 2"/>
          <p:cNvSpPr>
            <a:spLocks noGrp="1"/>
          </p:cNvSpPr>
          <p:nvPr>
            <p:ph idx="1"/>
          </p:nvPr>
        </p:nvSpPr>
        <p:spPr/>
        <p:txBody>
          <a:bodyPr/>
          <a:lstStyle/>
          <a:p>
            <a:pPr marL="0" indent="0">
              <a:buNone/>
            </a:pPr>
            <a:r>
              <a:rPr lang="da-DK" sz="2400" dirty="0" smtClean="0">
                <a:solidFill>
                  <a:schemeClr val="tx2">
                    <a:lumMod val="50000"/>
                  </a:schemeClr>
                </a:solidFill>
              </a:rPr>
              <a:t>kl.  9.15 – 10.15: 	Socialpædagogernes etiske værdigrundlag</a:t>
            </a:r>
          </a:p>
          <a:p>
            <a:pPr marL="0" indent="0">
              <a:buNone/>
            </a:pPr>
            <a:endParaRPr lang="da-DK" sz="2400" dirty="0" smtClean="0">
              <a:solidFill>
                <a:schemeClr val="tx2">
                  <a:lumMod val="50000"/>
                </a:schemeClr>
              </a:solidFill>
            </a:endParaRPr>
          </a:p>
          <a:p>
            <a:pPr marL="0" indent="0">
              <a:buNone/>
            </a:pPr>
            <a:r>
              <a:rPr lang="da-DK" sz="2400" dirty="0" smtClean="0">
                <a:solidFill>
                  <a:schemeClr val="tx2">
                    <a:lumMod val="50000"/>
                  </a:schemeClr>
                </a:solidFill>
              </a:rPr>
              <a:t>kl. 10.30 – 12.30:	Kunsten at kommunikere og anerkende 			</a:t>
            </a:r>
            <a:r>
              <a:rPr lang="da-DK" sz="2400" dirty="0" err="1" smtClean="0">
                <a:solidFill>
                  <a:schemeClr val="tx2">
                    <a:lumMod val="50000"/>
                  </a:schemeClr>
                </a:solidFill>
              </a:rPr>
              <a:t>hensigtmæssigt</a:t>
            </a:r>
            <a:endParaRPr lang="da-DK" sz="2400" dirty="0" smtClean="0">
              <a:solidFill>
                <a:schemeClr val="tx2">
                  <a:lumMod val="50000"/>
                </a:schemeClr>
              </a:solidFill>
            </a:endParaRPr>
          </a:p>
          <a:p>
            <a:pPr marL="0" indent="0">
              <a:buNone/>
            </a:pPr>
            <a:r>
              <a:rPr lang="da-DK" sz="2400" dirty="0">
                <a:solidFill>
                  <a:schemeClr val="tx2">
                    <a:lumMod val="50000"/>
                  </a:schemeClr>
                </a:solidFill>
              </a:rPr>
              <a:t>k</a:t>
            </a:r>
            <a:r>
              <a:rPr lang="da-DK" sz="2400" dirty="0" smtClean="0">
                <a:solidFill>
                  <a:schemeClr val="tx2">
                    <a:lumMod val="50000"/>
                  </a:schemeClr>
                </a:solidFill>
              </a:rPr>
              <a:t>l. 12.30 – 13.30	FROKOST</a:t>
            </a:r>
          </a:p>
          <a:p>
            <a:pPr marL="0" indent="0">
              <a:buNone/>
            </a:pPr>
            <a:endParaRPr lang="da-DK" sz="2400" dirty="0">
              <a:solidFill>
                <a:schemeClr val="tx2">
                  <a:lumMod val="50000"/>
                </a:schemeClr>
              </a:solidFill>
            </a:endParaRPr>
          </a:p>
          <a:p>
            <a:pPr marL="0" indent="0">
              <a:buNone/>
            </a:pPr>
            <a:r>
              <a:rPr lang="da-DK" sz="2400" dirty="0">
                <a:solidFill>
                  <a:schemeClr val="tx2">
                    <a:lumMod val="50000"/>
                  </a:schemeClr>
                </a:solidFill>
              </a:rPr>
              <a:t>k</a:t>
            </a:r>
            <a:r>
              <a:rPr lang="da-DK" sz="2400" dirty="0" smtClean="0">
                <a:solidFill>
                  <a:schemeClr val="tx2">
                    <a:lumMod val="50000"/>
                  </a:schemeClr>
                </a:solidFill>
              </a:rPr>
              <a:t>l. 13.30 – 15.00	Sagde du virkelig det</a:t>
            </a:r>
          </a:p>
          <a:p>
            <a:pPr marL="0" indent="0">
              <a:buNone/>
            </a:pPr>
            <a:endParaRPr lang="da-DK" sz="2400" dirty="0">
              <a:solidFill>
                <a:schemeClr val="tx2">
                  <a:lumMod val="50000"/>
                </a:schemeClr>
              </a:solidFill>
            </a:endParaRPr>
          </a:p>
          <a:p>
            <a:pPr marL="0" indent="0">
              <a:buNone/>
            </a:pPr>
            <a:r>
              <a:rPr lang="da-DK" sz="2400" dirty="0">
                <a:solidFill>
                  <a:schemeClr val="tx2">
                    <a:lumMod val="50000"/>
                  </a:schemeClr>
                </a:solidFill>
              </a:rPr>
              <a:t>k</a:t>
            </a:r>
            <a:r>
              <a:rPr lang="da-DK" sz="2400" dirty="0" smtClean="0">
                <a:solidFill>
                  <a:schemeClr val="tx2">
                    <a:lumMod val="50000"/>
                  </a:schemeClr>
                </a:solidFill>
              </a:rPr>
              <a:t>l. 15.00		</a:t>
            </a:r>
            <a:r>
              <a:rPr lang="da-DK" sz="2400" smtClean="0">
                <a:solidFill>
                  <a:schemeClr val="tx2">
                    <a:lumMod val="50000"/>
                  </a:schemeClr>
                </a:solidFill>
              </a:rPr>
              <a:t>Tak for i dag </a:t>
            </a:r>
            <a:r>
              <a:rPr lang="da-DK" dirty="0" smtClean="0">
                <a:solidFill>
                  <a:schemeClr val="accent1"/>
                </a:solidFill>
              </a:rPr>
              <a:t>	</a:t>
            </a:r>
            <a:endParaRPr lang="da-DK" dirty="0">
              <a:solidFill>
                <a:schemeClr val="tx2">
                  <a:lumMod val="75000"/>
                </a:schemeClr>
              </a:solidFill>
            </a:endParaRPr>
          </a:p>
        </p:txBody>
      </p:sp>
    </p:spTree>
    <p:extLst>
      <p:ext uri="{BB962C8B-B14F-4D97-AF65-F5344CB8AC3E}">
        <p14:creationId xmlns:p14="http://schemas.microsoft.com/office/powerpoint/2010/main" val="3651880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kvaekerne.dk/personal/HAA/images/sk_1838_4.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64000"/>
                    </a14:imgEffect>
                  </a14:imgLayer>
                </a14:imgProps>
              </a:ext>
              <a:ext uri="{28A0092B-C50C-407E-A947-70E740481C1C}">
                <a14:useLocalDpi xmlns:a14="http://schemas.microsoft.com/office/drawing/2010/main" val="0"/>
              </a:ext>
            </a:extLst>
          </a:blip>
          <a:srcRect/>
          <a:stretch>
            <a:fillRect/>
          </a:stretch>
        </p:blipFill>
        <p:spPr bwMode="auto">
          <a:xfrm rot="160663">
            <a:off x="1187450" y="461963"/>
            <a:ext cx="643255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
          <p:cNvSpPr>
            <a:spLocks noGrp="1" noChangeArrowheads="1"/>
          </p:cNvSpPr>
          <p:nvPr>
            <p:ph type="body" idx="1"/>
          </p:nvPr>
        </p:nvSpPr>
        <p:spPr>
          <a:xfrm>
            <a:off x="1403350" y="1981200"/>
            <a:ext cx="5976938" cy="4876800"/>
          </a:xfrm>
        </p:spPr>
        <p:txBody>
          <a:bodyPr>
            <a:normAutofit fontScale="55000" lnSpcReduction="20000"/>
          </a:bodyPr>
          <a:lstStyle/>
          <a:p>
            <a:pPr marL="0" indent="0" eaLnBrk="1" hangingPunct="1">
              <a:lnSpc>
                <a:spcPct val="80000"/>
              </a:lnSpc>
              <a:buFontTx/>
              <a:buNone/>
              <a:defRPr/>
            </a:pPr>
            <a:endParaRPr lang="da-DK" altLang="da-DK" sz="2800" dirty="0">
              <a:solidFill>
                <a:schemeClr val="accent2"/>
              </a:solidFill>
              <a:latin typeface="Comic Sans MS" pitchFamily="66" charset="0"/>
            </a:endParaRPr>
          </a:p>
          <a:p>
            <a:pPr marL="0" lvl="0" indent="0" algn="ctr">
              <a:lnSpc>
                <a:spcPct val="90000"/>
              </a:lnSpc>
              <a:buNone/>
            </a:pPr>
            <a:r>
              <a:rPr lang="da-DK" altLang="da-DK" sz="3800" i="1" dirty="0" smtClean="0">
                <a:solidFill>
                  <a:srgbClr val="C00000"/>
                </a:solidFill>
                <a:latin typeface="Comic Sans MS" pitchFamily="66" charset="0"/>
              </a:rPr>
              <a:t>- at man, </a:t>
            </a:r>
            <a:r>
              <a:rPr lang="da-DK" altLang="da-DK" sz="3800" i="1" dirty="0">
                <a:solidFill>
                  <a:srgbClr val="C00000"/>
                </a:solidFill>
                <a:latin typeface="Comic Sans MS" pitchFamily="66" charset="0"/>
              </a:rPr>
              <a:t>når socialpædagogisk arbejde </a:t>
            </a:r>
            <a:endParaRPr lang="da-DK" altLang="da-DK" sz="3800" i="1" dirty="0" smtClean="0">
              <a:solidFill>
                <a:srgbClr val="C00000"/>
              </a:solidFill>
              <a:latin typeface="Comic Sans MS" pitchFamily="66" charset="0"/>
            </a:endParaRPr>
          </a:p>
          <a:p>
            <a:pPr marL="0" lvl="0" indent="0" algn="ctr">
              <a:lnSpc>
                <a:spcPct val="90000"/>
              </a:lnSpc>
              <a:buNone/>
            </a:pPr>
            <a:r>
              <a:rPr lang="da-DK" altLang="da-DK" sz="3800" i="1" dirty="0" smtClean="0">
                <a:solidFill>
                  <a:srgbClr val="C00000"/>
                </a:solidFill>
                <a:latin typeface="Comic Sans MS" pitchFamily="66" charset="0"/>
              </a:rPr>
              <a:t>skal </a:t>
            </a:r>
            <a:r>
              <a:rPr lang="da-DK" altLang="da-DK" sz="3800" i="1" dirty="0">
                <a:solidFill>
                  <a:srgbClr val="C00000"/>
                </a:solidFill>
                <a:latin typeface="Comic Sans MS" pitchFamily="66" charset="0"/>
              </a:rPr>
              <a:t>lykkes </a:t>
            </a:r>
            <a:r>
              <a:rPr lang="da-DK" altLang="da-DK" sz="3800" i="1" dirty="0" smtClean="0">
                <a:solidFill>
                  <a:srgbClr val="C00000"/>
                </a:solidFill>
                <a:latin typeface="Comic Sans MS" pitchFamily="66" charset="0"/>
              </a:rPr>
              <a:t>med, at </a:t>
            </a:r>
            <a:r>
              <a:rPr lang="da-DK" altLang="da-DK" sz="3800" i="1" dirty="0">
                <a:solidFill>
                  <a:srgbClr val="C00000"/>
                </a:solidFill>
                <a:latin typeface="Comic Sans MS" pitchFamily="66" charset="0"/>
              </a:rPr>
              <a:t>gi´ mennesker med behov for støtte </a:t>
            </a:r>
            <a:r>
              <a:rPr lang="da-DK" altLang="da-DK" sz="3800" i="1" dirty="0" smtClean="0">
                <a:solidFill>
                  <a:srgbClr val="C00000"/>
                </a:solidFill>
                <a:latin typeface="Comic Sans MS" pitchFamily="66" charset="0"/>
              </a:rPr>
              <a:t>til udvikling hen mod en </a:t>
            </a:r>
            <a:r>
              <a:rPr lang="da-DK" altLang="da-DK" sz="3800" i="1" dirty="0">
                <a:solidFill>
                  <a:srgbClr val="C00000"/>
                </a:solidFill>
                <a:latin typeface="Comic Sans MS" pitchFamily="66" charset="0"/>
              </a:rPr>
              <a:t>bedre livskvalitet</a:t>
            </a:r>
            <a:r>
              <a:rPr lang="da-DK" altLang="da-DK" sz="3800" i="1" dirty="0" smtClean="0">
                <a:solidFill>
                  <a:srgbClr val="C00000"/>
                </a:solidFill>
                <a:latin typeface="Comic Sans MS" pitchFamily="66" charset="0"/>
              </a:rPr>
              <a:t>, - </a:t>
            </a:r>
            <a:r>
              <a:rPr lang="da-DK" altLang="da-DK" sz="3800" i="1" dirty="0">
                <a:solidFill>
                  <a:srgbClr val="C00000"/>
                </a:solidFill>
                <a:latin typeface="Comic Sans MS" pitchFamily="66" charset="0"/>
              </a:rPr>
              <a:t>først og fremmest </a:t>
            </a:r>
            <a:r>
              <a:rPr lang="da-DK" altLang="da-DK" sz="3800" i="1" dirty="0" smtClean="0">
                <a:solidFill>
                  <a:srgbClr val="C00000"/>
                </a:solidFill>
                <a:latin typeface="Comic Sans MS" pitchFamily="66" charset="0"/>
              </a:rPr>
              <a:t>må tage </a:t>
            </a:r>
            <a:r>
              <a:rPr lang="da-DK" altLang="da-DK" sz="3800" i="1" dirty="0">
                <a:solidFill>
                  <a:srgbClr val="C00000"/>
                </a:solidFill>
                <a:latin typeface="Comic Sans MS" pitchFamily="66" charset="0"/>
              </a:rPr>
              <a:t>udgangspunkt i menneskets egne værdier, drømme og ønsker.</a:t>
            </a:r>
          </a:p>
          <a:p>
            <a:pPr marL="0" lvl="0" indent="0" algn="ctr">
              <a:lnSpc>
                <a:spcPct val="90000"/>
              </a:lnSpc>
              <a:buNone/>
            </a:pPr>
            <a:endParaRPr lang="da-DK" altLang="da-DK" sz="3800" i="1" dirty="0">
              <a:solidFill>
                <a:srgbClr val="C00000"/>
              </a:solidFill>
              <a:latin typeface="Comic Sans MS" pitchFamily="66" charset="0"/>
            </a:endParaRPr>
          </a:p>
          <a:p>
            <a:pPr marL="0" lvl="0" indent="0" algn="ctr">
              <a:lnSpc>
                <a:spcPct val="90000"/>
              </a:lnSpc>
              <a:buNone/>
            </a:pPr>
            <a:r>
              <a:rPr lang="da-DK" altLang="da-DK" sz="3800" i="1" dirty="0">
                <a:solidFill>
                  <a:srgbClr val="C00000"/>
                </a:solidFill>
                <a:latin typeface="Comic Sans MS" pitchFamily="66" charset="0"/>
              </a:rPr>
              <a:t>Dette er udgangspunktet for i al socialpædagogisk støtte.</a:t>
            </a:r>
          </a:p>
          <a:p>
            <a:pPr marL="0" lvl="0" indent="0" algn="ctr">
              <a:lnSpc>
                <a:spcPct val="90000"/>
              </a:lnSpc>
              <a:buNone/>
            </a:pPr>
            <a:endParaRPr lang="da-DK" altLang="da-DK" sz="3800" i="1" dirty="0">
              <a:solidFill>
                <a:srgbClr val="C00000"/>
              </a:solidFill>
              <a:latin typeface="Comic Sans MS" pitchFamily="66" charset="0"/>
            </a:endParaRPr>
          </a:p>
          <a:p>
            <a:pPr marL="0" lvl="0" indent="0" algn="ctr">
              <a:lnSpc>
                <a:spcPct val="90000"/>
              </a:lnSpc>
              <a:buNone/>
            </a:pPr>
            <a:r>
              <a:rPr lang="da-DK" altLang="da-DK" sz="3800" i="1" dirty="0">
                <a:solidFill>
                  <a:srgbClr val="C00000"/>
                </a:solidFill>
                <a:latin typeface="Comic Sans MS" pitchFamily="66" charset="0"/>
              </a:rPr>
              <a:t>Hvis ikke man kan det – skal man ikke være pædagog.</a:t>
            </a:r>
          </a:p>
          <a:p>
            <a:pPr marL="0" lvl="0" indent="0" algn="ctr">
              <a:lnSpc>
                <a:spcPct val="90000"/>
              </a:lnSpc>
              <a:buNone/>
            </a:pPr>
            <a:endParaRPr lang="da-DK" altLang="da-DK" sz="3800" dirty="0">
              <a:solidFill>
                <a:srgbClr val="1F497D"/>
              </a:solidFill>
              <a:latin typeface="Comic Sans MS" pitchFamily="66" charset="0"/>
            </a:endParaRPr>
          </a:p>
          <a:p>
            <a:pPr marL="0" lvl="0" indent="0" algn="ctr">
              <a:lnSpc>
                <a:spcPct val="90000"/>
              </a:lnSpc>
              <a:buNone/>
            </a:pPr>
            <a:r>
              <a:rPr lang="da-DK" altLang="da-DK" sz="3800" dirty="0" smtClean="0">
                <a:solidFill>
                  <a:srgbClr val="1F497D"/>
                </a:solidFill>
                <a:latin typeface="Comic Sans MS" pitchFamily="66" charset="0"/>
              </a:rPr>
              <a:t>Socialpædagogerne</a:t>
            </a:r>
            <a:endParaRPr lang="da-DK" altLang="da-DK" sz="3800" dirty="0">
              <a:solidFill>
                <a:srgbClr val="1F497D"/>
              </a:solidFill>
              <a:latin typeface="Comic Sans MS" pitchFamily="66" charset="0"/>
            </a:endParaRPr>
          </a:p>
          <a:p>
            <a:pPr eaLnBrk="1" hangingPunct="1">
              <a:lnSpc>
                <a:spcPct val="80000"/>
              </a:lnSpc>
              <a:defRPr/>
            </a:pPr>
            <a:endParaRPr lang="da-DK" altLang="da-DK" sz="2800" dirty="0" smtClean="0">
              <a:solidFill>
                <a:schemeClr val="accent2"/>
              </a:solidFill>
              <a:latin typeface="Comic Sans MS" pitchFamily="66" charset="0"/>
            </a:endParaRPr>
          </a:p>
          <a:p>
            <a:pPr eaLnBrk="1" hangingPunct="1">
              <a:lnSpc>
                <a:spcPct val="80000"/>
              </a:lnSpc>
              <a:defRPr/>
            </a:pPr>
            <a:endParaRPr lang="da-DK" altLang="da-DK" sz="2800" dirty="0" smtClean="0">
              <a:solidFill>
                <a:schemeClr val="accent2"/>
              </a:solidFill>
              <a:latin typeface="Comic Sans MS" pitchFamily="66" charset="0"/>
            </a:endParaRPr>
          </a:p>
          <a:p>
            <a:pPr eaLnBrk="1" hangingPunct="1">
              <a:lnSpc>
                <a:spcPct val="80000"/>
              </a:lnSpc>
              <a:buFontTx/>
              <a:buNone/>
              <a:defRPr/>
            </a:pPr>
            <a:r>
              <a:rPr lang="da-DK" altLang="da-DK" sz="2800" dirty="0" smtClean="0">
                <a:solidFill>
                  <a:schemeClr val="accent2"/>
                </a:solidFill>
                <a:latin typeface="Comic Sans MS" pitchFamily="66" charset="0"/>
              </a:rPr>
              <a:t>	</a:t>
            </a:r>
          </a:p>
          <a:p>
            <a:pPr eaLnBrk="1" hangingPunct="1">
              <a:lnSpc>
                <a:spcPct val="80000"/>
              </a:lnSpc>
              <a:buFontTx/>
              <a:buNone/>
              <a:defRPr/>
            </a:pPr>
            <a:endParaRPr lang="da-DK" altLang="da-DK" sz="2800" dirty="0" smtClean="0">
              <a:solidFill>
                <a:schemeClr val="accent2"/>
              </a:solidFill>
              <a:latin typeface="Comic Sans MS" pitchFamily="66" charset="0"/>
            </a:endParaRPr>
          </a:p>
          <a:p>
            <a:pPr eaLnBrk="1" hangingPunct="1">
              <a:lnSpc>
                <a:spcPct val="80000"/>
              </a:lnSpc>
              <a:buFontTx/>
              <a:buNone/>
              <a:defRPr/>
            </a:pPr>
            <a:endParaRPr lang="da-DK" altLang="da-DK" sz="2800" dirty="0" smtClean="0">
              <a:solidFill>
                <a:schemeClr val="accent2"/>
              </a:solidFill>
              <a:latin typeface="Comic Sans MS" pitchFamily="66" charset="0"/>
            </a:endParaRPr>
          </a:p>
          <a:p>
            <a:pPr eaLnBrk="1" hangingPunct="1">
              <a:lnSpc>
                <a:spcPct val="80000"/>
              </a:lnSpc>
              <a:defRPr/>
            </a:pPr>
            <a:endParaRPr lang="da-DK" altLang="da-DK" dirty="0" smtClean="0"/>
          </a:p>
          <a:p>
            <a:pPr eaLnBrk="1" hangingPunct="1">
              <a:lnSpc>
                <a:spcPct val="80000"/>
              </a:lnSpc>
              <a:defRPr/>
            </a:pPr>
            <a:endParaRPr lang="da-DK" altLang="da-DK" dirty="0" smtClean="0"/>
          </a:p>
          <a:p>
            <a:pPr eaLnBrk="1" hangingPunct="1">
              <a:lnSpc>
                <a:spcPct val="80000"/>
              </a:lnSpc>
              <a:defRPr/>
            </a:pPr>
            <a:endParaRPr lang="da-DK" altLang="da-DK" dirty="0" smtClean="0"/>
          </a:p>
          <a:p>
            <a:pPr eaLnBrk="1" hangingPunct="1">
              <a:lnSpc>
                <a:spcPct val="80000"/>
              </a:lnSpc>
              <a:defRPr/>
            </a:pPr>
            <a:endParaRPr lang="da-DK" altLang="da-DK" dirty="0" smtClean="0"/>
          </a:p>
        </p:txBody>
      </p:sp>
      <p:sp>
        <p:nvSpPr>
          <p:cNvPr id="6" name="Rektangel 5"/>
          <p:cNvSpPr/>
          <p:nvPr/>
        </p:nvSpPr>
        <p:spPr>
          <a:xfrm>
            <a:off x="1187624" y="228600"/>
            <a:ext cx="1368152" cy="1544216"/>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23" name="Rectangle 2"/>
          <p:cNvSpPr>
            <a:spLocks noGrp="1" noChangeArrowheads="1"/>
          </p:cNvSpPr>
          <p:nvPr>
            <p:ph type="title"/>
          </p:nvPr>
        </p:nvSpPr>
        <p:spPr>
          <a:xfrm>
            <a:off x="467544" y="497681"/>
            <a:ext cx="8229600" cy="1143000"/>
          </a:xfrm>
        </p:spPr>
        <p:txBody>
          <a:bodyPr/>
          <a:lstStyle/>
          <a:p>
            <a:pPr eaLnBrk="1" hangingPunct="1"/>
            <a:r>
              <a:rPr lang="da-DK" altLang="da-DK" dirty="0" smtClean="0">
                <a:solidFill>
                  <a:schemeClr val="tx2"/>
                </a:solidFill>
                <a:latin typeface="Comic Sans MS" pitchFamily="66" charset="0"/>
              </a:rPr>
              <a:t>Mødet mellem mennesker</a:t>
            </a:r>
            <a:endParaRPr lang="da-DK" altLang="da-DK" dirty="0" smtClean="0">
              <a:solidFill>
                <a:schemeClr val="tx2"/>
              </a:solidFill>
            </a:endParaRPr>
          </a:p>
        </p:txBody>
      </p:sp>
    </p:spTree>
    <p:extLst>
      <p:ext uri="{BB962C8B-B14F-4D97-AF65-F5344CB8AC3E}">
        <p14:creationId xmlns:p14="http://schemas.microsoft.com/office/powerpoint/2010/main" val="65797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6000"/>
                    </a14:imgEffect>
                  </a14:imgLayer>
                </a14:imgProps>
              </a:ext>
              <a:ext uri="{28A0092B-C50C-407E-A947-70E740481C1C}">
                <a14:useLocalDpi xmlns:a14="http://schemas.microsoft.com/office/drawing/2010/main" val="0"/>
              </a:ext>
            </a:extLst>
          </a:blip>
          <a:srcRect/>
          <a:stretch>
            <a:fillRect/>
          </a:stretch>
        </p:blipFill>
        <p:spPr bwMode="auto">
          <a:xfrm>
            <a:off x="-511189" y="0"/>
            <a:ext cx="965915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llipse 11"/>
          <p:cNvSpPr/>
          <p:nvPr/>
        </p:nvSpPr>
        <p:spPr>
          <a:xfrm>
            <a:off x="7189947" y="4932904"/>
            <a:ext cx="1853957" cy="1693166"/>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93683" y="5013176"/>
            <a:ext cx="1728192" cy="153262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p:cNvSpPr/>
          <p:nvPr/>
        </p:nvSpPr>
        <p:spPr>
          <a:xfrm>
            <a:off x="107504" y="1084538"/>
            <a:ext cx="1728192" cy="158417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11560" y="188640"/>
            <a:ext cx="7772400" cy="1470025"/>
          </a:xfrm>
        </p:spPr>
        <p:txBody>
          <a:bodyPr/>
          <a:lstStyle/>
          <a:p>
            <a:r>
              <a:rPr lang="da-DK" b="1" dirty="0" smtClean="0">
                <a:solidFill>
                  <a:schemeClr val="tx2"/>
                </a:solidFill>
              </a:rPr>
              <a:t>Forenede nationers </a:t>
            </a:r>
            <a:br>
              <a:rPr lang="da-DK" b="1" dirty="0" smtClean="0">
                <a:solidFill>
                  <a:schemeClr val="tx2"/>
                </a:solidFill>
              </a:rPr>
            </a:br>
            <a:r>
              <a:rPr lang="da-DK" b="1" dirty="0" smtClean="0">
                <a:solidFill>
                  <a:schemeClr val="tx2"/>
                </a:solidFill>
              </a:rPr>
              <a:t>menneskerettigheder</a:t>
            </a:r>
            <a:endParaRPr lang="da-DK" b="1" dirty="0">
              <a:solidFill>
                <a:schemeClr val="tx2"/>
              </a:solidFill>
            </a:endParaRPr>
          </a:p>
        </p:txBody>
      </p:sp>
      <p:sp>
        <p:nvSpPr>
          <p:cNvPr id="3" name="Undertitel 2"/>
          <p:cNvSpPr>
            <a:spLocks noGrp="1"/>
          </p:cNvSpPr>
          <p:nvPr>
            <p:ph type="subTitle" idx="1"/>
          </p:nvPr>
        </p:nvSpPr>
        <p:spPr>
          <a:xfrm>
            <a:off x="1187624" y="2492896"/>
            <a:ext cx="6400800" cy="1752600"/>
          </a:xfrm>
        </p:spPr>
        <p:txBody>
          <a:bodyPr>
            <a:noAutofit/>
          </a:bodyPr>
          <a:lstStyle/>
          <a:p>
            <a:r>
              <a:rPr lang="da-DK" sz="2800" dirty="0" smtClean="0">
                <a:solidFill>
                  <a:schemeClr val="tx2">
                    <a:lumMod val="75000"/>
                  </a:schemeClr>
                </a:solidFill>
              </a:rPr>
              <a:t>Alle mennesker er født </a:t>
            </a:r>
            <a:r>
              <a:rPr lang="da-DK" sz="2800" dirty="0" smtClean="0">
                <a:solidFill>
                  <a:srgbClr val="C00000"/>
                </a:solidFill>
              </a:rPr>
              <a:t>frie</a:t>
            </a:r>
            <a:r>
              <a:rPr lang="da-DK" sz="2800" dirty="0" smtClean="0">
                <a:solidFill>
                  <a:schemeClr val="tx2">
                    <a:lumMod val="75000"/>
                  </a:schemeClr>
                </a:solidFill>
              </a:rPr>
              <a:t> og </a:t>
            </a:r>
            <a:r>
              <a:rPr lang="da-DK" sz="2800" dirty="0" smtClean="0">
                <a:solidFill>
                  <a:srgbClr val="C00000"/>
                </a:solidFill>
              </a:rPr>
              <a:t>lige</a:t>
            </a:r>
            <a:r>
              <a:rPr lang="da-DK" sz="2800" dirty="0" smtClean="0">
                <a:solidFill>
                  <a:schemeClr val="tx2">
                    <a:lumMod val="75000"/>
                  </a:schemeClr>
                </a:solidFill>
              </a:rPr>
              <a:t> i </a:t>
            </a:r>
            <a:r>
              <a:rPr lang="da-DK" sz="2800" dirty="0" smtClean="0">
                <a:solidFill>
                  <a:srgbClr val="C00000"/>
                </a:solidFill>
              </a:rPr>
              <a:t>værdighed</a:t>
            </a:r>
            <a:r>
              <a:rPr lang="da-DK" sz="2800" dirty="0" smtClean="0">
                <a:solidFill>
                  <a:schemeClr val="tx2">
                    <a:lumMod val="75000"/>
                  </a:schemeClr>
                </a:solidFill>
              </a:rPr>
              <a:t> og </a:t>
            </a:r>
            <a:r>
              <a:rPr lang="da-DK" sz="2800" dirty="0" smtClean="0">
                <a:solidFill>
                  <a:srgbClr val="C00000"/>
                </a:solidFill>
              </a:rPr>
              <a:t>rettigheder</a:t>
            </a:r>
            <a:r>
              <a:rPr lang="da-DK" sz="2800" dirty="0" smtClean="0">
                <a:solidFill>
                  <a:schemeClr val="tx2">
                    <a:lumMod val="75000"/>
                  </a:schemeClr>
                </a:solidFill>
              </a:rPr>
              <a:t>. De er udstyret med fornuft og samvittighed, og de </a:t>
            </a:r>
            <a:r>
              <a:rPr lang="da-DK" sz="2800" dirty="0" smtClean="0">
                <a:solidFill>
                  <a:srgbClr val="C00000"/>
                </a:solidFill>
              </a:rPr>
              <a:t>bør handle mod hverandre i en broderskabets ånd.</a:t>
            </a:r>
            <a:endParaRPr lang="da-DK" sz="2800" dirty="0">
              <a:solidFill>
                <a:srgbClr val="C00000"/>
              </a:solidFill>
            </a:endParaRPr>
          </a:p>
        </p:txBody>
      </p:sp>
      <p:sp>
        <p:nvSpPr>
          <p:cNvPr id="4" name="Tekstboks 3"/>
          <p:cNvSpPr txBox="1"/>
          <p:nvPr/>
        </p:nvSpPr>
        <p:spPr>
          <a:xfrm>
            <a:off x="256441" y="1560634"/>
            <a:ext cx="1584176" cy="461665"/>
          </a:xfrm>
          <a:prstGeom prst="rect">
            <a:avLst/>
          </a:prstGeom>
          <a:solidFill>
            <a:schemeClr val="bg1"/>
          </a:solidFill>
          <a:ln>
            <a:solidFill>
              <a:schemeClr val="bg1"/>
            </a:solidFill>
          </a:ln>
          <a:effectLst>
            <a:softEdge rad="317500"/>
          </a:effectLst>
        </p:spPr>
        <p:txBody>
          <a:bodyPr wrap="square" rtlCol="0">
            <a:spAutoFit/>
          </a:bodyPr>
          <a:lstStyle/>
          <a:p>
            <a:r>
              <a:rPr lang="da-DK" sz="2400" dirty="0" smtClean="0"/>
              <a:t>  FRIHED</a:t>
            </a:r>
            <a:endParaRPr lang="da-DK" sz="2400" dirty="0"/>
          </a:p>
        </p:txBody>
      </p:sp>
      <p:sp>
        <p:nvSpPr>
          <p:cNvPr id="6" name="Tekstboks 5"/>
          <p:cNvSpPr txBox="1"/>
          <p:nvPr/>
        </p:nvSpPr>
        <p:spPr>
          <a:xfrm>
            <a:off x="93683" y="5548654"/>
            <a:ext cx="1728192" cy="461665"/>
          </a:xfrm>
          <a:prstGeom prst="rect">
            <a:avLst/>
          </a:prstGeom>
          <a:noFill/>
        </p:spPr>
        <p:txBody>
          <a:bodyPr wrap="square" rtlCol="0">
            <a:spAutoFit/>
          </a:bodyPr>
          <a:lstStyle/>
          <a:p>
            <a:r>
              <a:rPr lang="da-DK" sz="2400" dirty="0" smtClean="0"/>
              <a:t>VÆRDIGHED</a:t>
            </a:r>
            <a:endParaRPr lang="da-DK" sz="2400" dirty="0"/>
          </a:p>
        </p:txBody>
      </p:sp>
      <p:sp>
        <p:nvSpPr>
          <p:cNvPr id="9" name="Ellipse 8"/>
          <p:cNvSpPr/>
          <p:nvPr/>
        </p:nvSpPr>
        <p:spPr>
          <a:xfrm>
            <a:off x="7092280" y="1238420"/>
            <a:ext cx="1781964" cy="168652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7189947" y="1468386"/>
            <a:ext cx="1648776" cy="1200329"/>
          </a:xfrm>
          <a:prstGeom prst="rect">
            <a:avLst/>
          </a:prstGeom>
          <a:solidFill>
            <a:schemeClr val="bg1"/>
          </a:solidFill>
          <a:ln>
            <a:solidFill>
              <a:schemeClr val="bg1"/>
            </a:solidFill>
          </a:ln>
          <a:effectLst>
            <a:softEdge rad="317500"/>
          </a:effectLst>
        </p:spPr>
        <p:txBody>
          <a:bodyPr wrap="square" rtlCol="0">
            <a:spAutoFit/>
          </a:bodyPr>
          <a:lstStyle/>
          <a:p>
            <a:pPr algn="ctr"/>
            <a:r>
              <a:rPr lang="da-DK" sz="2400" dirty="0" smtClean="0"/>
              <a:t>SOCIAL RETFÆRDIG HED</a:t>
            </a:r>
            <a:endParaRPr lang="da-DK" sz="2400" dirty="0"/>
          </a:p>
        </p:txBody>
      </p:sp>
      <p:sp>
        <p:nvSpPr>
          <p:cNvPr id="11" name="Tekstboks 10"/>
          <p:cNvSpPr txBox="1"/>
          <p:nvPr/>
        </p:nvSpPr>
        <p:spPr>
          <a:xfrm>
            <a:off x="7290068" y="5179322"/>
            <a:ext cx="1584176" cy="1200329"/>
          </a:xfrm>
          <a:prstGeom prst="rect">
            <a:avLst/>
          </a:prstGeom>
          <a:solidFill>
            <a:schemeClr val="bg1"/>
          </a:solidFill>
          <a:ln>
            <a:solidFill>
              <a:schemeClr val="bg1"/>
            </a:solidFill>
          </a:ln>
          <a:effectLst>
            <a:softEdge rad="317500"/>
          </a:effectLst>
        </p:spPr>
        <p:txBody>
          <a:bodyPr wrap="square" rtlCol="0">
            <a:spAutoFit/>
          </a:bodyPr>
          <a:lstStyle/>
          <a:p>
            <a:pPr algn="ctr"/>
            <a:r>
              <a:rPr lang="da-DK" sz="2400" dirty="0" smtClean="0"/>
              <a:t>MED</a:t>
            </a:r>
          </a:p>
          <a:p>
            <a:pPr algn="ctr"/>
            <a:r>
              <a:rPr lang="da-DK" sz="2400" dirty="0" smtClean="0"/>
              <a:t>MENNESKELIGHED</a:t>
            </a:r>
            <a:endParaRPr lang="da-DK" sz="2400" dirty="0"/>
          </a:p>
        </p:txBody>
      </p:sp>
      <p:sp>
        <p:nvSpPr>
          <p:cNvPr id="13" name="Ellipse 12"/>
          <p:cNvSpPr/>
          <p:nvPr/>
        </p:nvSpPr>
        <p:spPr>
          <a:xfrm>
            <a:off x="1619672" y="5445224"/>
            <a:ext cx="5328592" cy="1412776"/>
          </a:xfrm>
          <a:prstGeom prst="ellipse">
            <a:avLst/>
          </a:prstGeom>
          <a:solidFill>
            <a:schemeClr val="bg1"/>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kstboks 13"/>
          <p:cNvSpPr txBox="1"/>
          <p:nvPr/>
        </p:nvSpPr>
        <p:spPr>
          <a:xfrm>
            <a:off x="2161210" y="5906889"/>
            <a:ext cx="4248472" cy="461665"/>
          </a:xfrm>
          <a:prstGeom prst="rect">
            <a:avLst/>
          </a:prstGeom>
          <a:solidFill>
            <a:schemeClr val="bg1"/>
          </a:solidFill>
          <a:ln>
            <a:solidFill>
              <a:schemeClr val="bg1"/>
            </a:solidFill>
          </a:ln>
          <a:effectLst>
            <a:softEdge rad="317500"/>
          </a:effectLst>
        </p:spPr>
        <p:txBody>
          <a:bodyPr wrap="square" rtlCol="0">
            <a:spAutoFit/>
          </a:bodyPr>
          <a:lstStyle/>
          <a:p>
            <a:pPr algn="ctr"/>
            <a:r>
              <a:rPr lang="da-DK" sz="2400" dirty="0" smtClean="0"/>
              <a:t>PROFESSIONEL INTEGRITET</a:t>
            </a:r>
            <a:endParaRPr lang="da-DK" sz="2400" dirty="0"/>
          </a:p>
        </p:txBody>
      </p:sp>
    </p:spTree>
    <p:extLst>
      <p:ext uri="{BB962C8B-B14F-4D97-AF65-F5344CB8AC3E}">
        <p14:creationId xmlns:p14="http://schemas.microsoft.com/office/powerpoint/2010/main" val="110868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p:cNvSpPr/>
          <p:nvPr/>
        </p:nvSpPr>
        <p:spPr>
          <a:xfrm>
            <a:off x="7189947" y="4932904"/>
            <a:ext cx="1853957" cy="1693166"/>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93683" y="5013176"/>
            <a:ext cx="1728192" cy="153262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p:cNvSpPr/>
          <p:nvPr/>
        </p:nvSpPr>
        <p:spPr>
          <a:xfrm>
            <a:off x="107504" y="1084538"/>
            <a:ext cx="1728192" cy="158417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256441" y="188640"/>
            <a:ext cx="1893421" cy="1470025"/>
          </a:xfrm>
        </p:spPr>
        <p:txBody>
          <a:bodyPr>
            <a:normAutofit/>
          </a:bodyPr>
          <a:lstStyle/>
          <a:p>
            <a:pPr algn="l"/>
            <a:r>
              <a:rPr lang="da-DK" sz="2800" b="1" dirty="0" smtClean="0">
                <a:solidFill>
                  <a:schemeClr val="tx2"/>
                </a:solidFill>
              </a:rPr>
              <a:t>Værdierne</a:t>
            </a:r>
            <a:endParaRPr lang="da-DK" sz="2800" b="1" dirty="0">
              <a:solidFill>
                <a:schemeClr val="tx2"/>
              </a:solidFill>
            </a:endParaRPr>
          </a:p>
        </p:txBody>
      </p:sp>
      <p:sp>
        <p:nvSpPr>
          <p:cNvPr id="4" name="Tekstboks 3"/>
          <p:cNvSpPr txBox="1"/>
          <p:nvPr/>
        </p:nvSpPr>
        <p:spPr>
          <a:xfrm>
            <a:off x="360989" y="1329801"/>
            <a:ext cx="1584176" cy="461665"/>
          </a:xfrm>
          <a:prstGeom prst="rect">
            <a:avLst/>
          </a:prstGeom>
          <a:solidFill>
            <a:schemeClr val="bg1"/>
          </a:solidFill>
          <a:ln>
            <a:solidFill>
              <a:schemeClr val="bg1"/>
            </a:solidFill>
          </a:ln>
          <a:effectLst>
            <a:softEdge rad="317500"/>
          </a:effectLst>
        </p:spPr>
        <p:txBody>
          <a:bodyPr wrap="square" rtlCol="0">
            <a:spAutoFit/>
          </a:bodyPr>
          <a:lstStyle/>
          <a:p>
            <a:r>
              <a:rPr lang="da-DK" sz="2400" dirty="0" smtClean="0"/>
              <a:t>  FRIHED:</a:t>
            </a:r>
            <a:endParaRPr lang="da-DK" sz="2400" dirty="0"/>
          </a:p>
        </p:txBody>
      </p:sp>
      <p:sp>
        <p:nvSpPr>
          <p:cNvPr id="6" name="Tekstboks 5"/>
          <p:cNvSpPr txBox="1"/>
          <p:nvPr/>
        </p:nvSpPr>
        <p:spPr>
          <a:xfrm>
            <a:off x="374809" y="2437882"/>
            <a:ext cx="1861849" cy="461665"/>
          </a:xfrm>
          <a:prstGeom prst="rect">
            <a:avLst/>
          </a:prstGeom>
          <a:noFill/>
        </p:spPr>
        <p:txBody>
          <a:bodyPr wrap="square" rtlCol="0">
            <a:spAutoFit/>
          </a:bodyPr>
          <a:lstStyle/>
          <a:p>
            <a:r>
              <a:rPr lang="da-DK" sz="2400" dirty="0" smtClean="0"/>
              <a:t>VÆRDIGHED:</a:t>
            </a:r>
            <a:endParaRPr lang="da-DK" sz="2400" dirty="0"/>
          </a:p>
        </p:txBody>
      </p:sp>
      <p:sp>
        <p:nvSpPr>
          <p:cNvPr id="9" name="Ellipse 8"/>
          <p:cNvSpPr/>
          <p:nvPr/>
        </p:nvSpPr>
        <p:spPr>
          <a:xfrm>
            <a:off x="7092280" y="1238420"/>
            <a:ext cx="1781964" cy="168652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133676" y="3301630"/>
            <a:ext cx="4266723" cy="461665"/>
          </a:xfrm>
          <a:prstGeom prst="rect">
            <a:avLst/>
          </a:prstGeom>
          <a:solidFill>
            <a:schemeClr val="bg1"/>
          </a:solidFill>
          <a:ln>
            <a:solidFill>
              <a:schemeClr val="bg1"/>
            </a:solidFill>
          </a:ln>
          <a:effectLst>
            <a:softEdge rad="317500"/>
          </a:effectLst>
        </p:spPr>
        <p:txBody>
          <a:bodyPr wrap="square" rtlCol="0">
            <a:spAutoFit/>
          </a:bodyPr>
          <a:lstStyle/>
          <a:p>
            <a:pPr algn="ctr"/>
            <a:r>
              <a:rPr lang="da-DK" sz="2400" dirty="0" smtClean="0"/>
              <a:t>SOCIAL RETFÆRDIGHED:</a:t>
            </a:r>
            <a:endParaRPr lang="da-DK" sz="2400" dirty="0"/>
          </a:p>
        </p:txBody>
      </p:sp>
      <p:sp>
        <p:nvSpPr>
          <p:cNvPr id="11" name="Tekstboks 10"/>
          <p:cNvSpPr txBox="1"/>
          <p:nvPr/>
        </p:nvSpPr>
        <p:spPr>
          <a:xfrm>
            <a:off x="-43424" y="4464360"/>
            <a:ext cx="4086220" cy="461665"/>
          </a:xfrm>
          <a:prstGeom prst="rect">
            <a:avLst/>
          </a:prstGeom>
          <a:solidFill>
            <a:schemeClr val="bg1"/>
          </a:solidFill>
          <a:ln>
            <a:solidFill>
              <a:schemeClr val="bg1"/>
            </a:solidFill>
          </a:ln>
          <a:effectLst/>
        </p:spPr>
        <p:txBody>
          <a:bodyPr wrap="square" rtlCol="0">
            <a:spAutoFit/>
          </a:bodyPr>
          <a:lstStyle/>
          <a:p>
            <a:pPr algn="ctr"/>
            <a:r>
              <a:rPr lang="da-DK" sz="2400" dirty="0" smtClean="0"/>
              <a:t>MEDMENNESKELIGHED:</a:t>
            </a:r>
            <a:endParaRPr lang="da-DK" sz="2400" dirty="0"/>
          </a:p>
        </p:txBody>
      </p:sp>
      <p:sp>
        <p:nvSpPr>
          <p:cNvPr id="14" name="Tekstboks 13"/>
          <p:cNvSpPr txBox="1"/>
          <p:nvPr/>
        </p:nvSpPr>
        <p:spPr>
          <a:xfrm>
            <a:off x="112423" y="5661248"/>
            <a:ext cx="4248472" cy="461665"/>
          </a:xfrm>
          <a:prstGeom prst="rect">
            <a:avLst/>
          </a:prstGeom>
          <a:solidFill>
            <a:schemeClr val="bg1"/>
          </a:solidFill>
          <a:ln>
            <a:solidFill>
              <a:schemeClr val="bg1"/>
            </a:solidFill>
          </a:ln>
          <a:effectLst>
            <a:softEdge rad="317500"/>
          </a:effectLst>
        </p:spPr>
        <p:txBody>
          <a:bodyPr wrap="square" rtlCol="0">
            <a:spAutoFit/>
          </a:bodyPr>
          <a:lstStyle/>
          <a:p>
            <a:pPr algn="ctr"/>
            <a:r>
              <a:rPr lang="da-DK" sz="2400" dirty="0" smtClean="0"/>
              <a:t>PROFESSIONEL INTEGRITET:</a:t>
            </a:r>
            <a:endParaRPr lang="da-DK" sz="2400" dirty="0"/>
          </a:p>
        </p:txBody>
      </p:sp>
      <p:sp>
        <p:nvSpPr>
          <p:cNvPr id="13" name="Titel 1"/>
          <p:cNvSpPr txBox="1">
            <a:spLocks/>
          </p:cNvSpPr>
          <p:nvPr/>
        </p:nvSpPr>
        <p:spPr>
          <a:xfrm>
            <a:off x="5120670" y="188639"/>
            <a:ext cx="4001634"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2800" b="1" dirty="0" smtClean="0">
                <a:solidFill>
                  <a:schemeClr val="tx2"/>
                </a:solidFill>
              </a:rPr>
              <a:t>Eksempler på principper</a:t>
            </a:r>
            <a:endParaRPr lang="da-DK" sz="2800" b="1" dirty="0">
              <a:solidFill>
                <a:schemeClr val="tx2"/>
              </a:solidFill>
            </a:endParaRPr>
          </a:p>
        </p:txBody>
      </p:sp>
      <p:sp>
        <p:nvSpPr>
          <p:cNvPr id="15" name="Tekstboks 14"/>
          <p:cNvSpPr txBox="1"/>
          <p:nvPr/>
        </p:nvSpPr>
        <p:spPr>
          <a:xfrm>
            <a:off x="5436096" y="1360578"/>
            <a:ext cx="2952328" cy="707886"/>
          </a:xfrm>
          <a:prstGeom prst="rect">
            <a:avLst/>
          </a:prstGeom>
          <a:solidFill>
            <a:schemeClr val="bg1"/>
          </a:solidFill>
          <a:ln>
            <a:solidFill>
              <a:schemeClr val="bg1"/>
            </a:solidFill>
          </a:ln>
          <a:effectLst>
            <a:softEdge rad="317500"/>
          </a:effectLst>
        </p:spPr>
        <p:txBody>
          <a:bodyPr wrap="square" rtlCol="0">
            <a:spAutoFit/>
          </a:bodyPr>
          <a:lstStyle/>
          <a:p>
            <a:r>
              <a:rPr lang="da-DK" sz="2000" dirty="0" smtClean="0"/>
              <a:t>Støtte borgerne i ret til at træffe egne valg</a:t>
            </a:r>
            <a:endParaRPr lang="da-DK" sz="2000" dirty="0"/>
          </a:p>
        </p:txBody>
      </p:sp>
      <p:sp>
        <p:nvSpPr>
          <p:cNvPr id="16" name="Tekstboks 15"/>
          <p:cNvSpPr txBox="1"/>
          <p:nvPr/>
        </p:nvSpPr>
        <p:spPr>
          <a:xfrm>
            <a:off x="5436096" y="2437882"/>
            <a:ext cx="3394754" cy="707886"/>
          </a:xfrm>
          <a:prstGeom prst="rect">
            <a:avLst/>
          </a:prstGeom>
          <a:solidFill>
            <a:schemeClr val="bg1"/>
          </a:solidFill>
          <a:ln>
            <a:solidFill>
              <a:schemeClr val="bg1"/>
            </a:solidFill>
          </a:ln>
          <a:effectLst>
            <a:softEdge rad="317500"/>
          </a:effectLst>
        </p:spPr>
        <p:txBody>
          <a:bodyPr wrap="square" rtlCol="0">
            <a:spAutoFit/>
          </a:bodyPr>
          <a:lstStyle/>
          <a:p>
            <a:r>
              <a:rPr lang="da-DK" sz="2000" dirty="0" smtClean="0"/>
              <a:t>Anerkende alle sider af personens liv</a:t>
            </a:r>
            <a:endParaRPr lang="da-DK" sz="2000" dirty="0"/>
          </a:p>
        </p:txBody>
      </p:sp>
      <p:sp>
        <p:nvSpPr>
          <p:cNvPr id="17" name="Tekstboks 16"/>
          <p:cNvSpPr txBox="1"/>
          <p:nvPr/>
        </p:nvSpPr>
        <p:spPr>
          <a:xfrm>
            <a:off x="5436096" y="3301630"/>
            <a:ext cx="3394754" cy="707886"/>
          </a:xfrm>
          <a:prstGeom prst="rect">
            <a:avLst/>
          </a:prstGeom>
          <a:solidFill>
            <a:schemeClr val="bg1"/>
          </a:solidFill>
          <a:ln>
            <a:solidFill>
              <a:schemeClr val="bg1"/>
            </a:solidFill>
          </a:ln>
          <a:effectLst>
            <a:softEdge rad="317500"/>
          </a:effectLst>
        </p:spPr>
        <p:txBody>
          <a:bodyPr wrap="square" rtlCol="0">
            <a:spAutoFit/>
          </a:bodyPr>
          <a:lstStyle/>
          <a:p>
            <a:r>
              <a:rPr lang="da-DK" sz="2000" dirty="0" smtClean="0"/>
              <a:t>Give positiv særbehandling ud fra forudsætninger</a:t>
            </a:r>
            <a:endParaRPr lang="da-DK" sz="2000" dirty="0"/>
          </a:p>
        </p:txBody>
      </p:sp>
      <p:sp>
        <p:nvSpPr>
          <p:cNvPr id="18" name="Tekstboks 17"/>
          <p:cNvSpPr txBox="1"/>
          <p:nvPr/>
        </p:nvSpPr>
        <p:spPr>
          <a:xfrm>
            <a:off x="5394903" y="4464360"/>
            <a:ext cx="3394754" cy="707886"/>
          </a:xfrm>
          <a:prstGeom prst="rect">
            <a:avLst/>
          </a:prstGeom>
          <a:solidFill>
            <a:schemeClr val="bg1"/>
          </a:solidFill>
          <a:ln>
            <a:solidFill>
              <a:schemeClr val="bg1"/>
            </a:solidFill>
          </a:ln>
          <a:effectLst>
            <a:softEdge rad="317500"/>
          </a:effectLst>
        </p:spPr>
        <p:txBody>
          <a:bodyPr wrap="square" rtlCol="0">
            <a:spAutoFit/>
          </a:bodyPr>
          <a:lstStyle/>
          <a:p>
            <a:r>
              <a:rPr lang="da-DK" sz="2000" dirty="0" smtClean="0"/>
              <a:t>Have empati og tage borgerens perspektiv</a:t>
            </a:r>
            <a:endParaRPr lang="da-DK" sz="2000" dirty="0"/>
          </a:p>
        </p:txBody>
      </p:sp>
      <p:sp>
        <p:nvSpPr>
          <p:cNvPr id="19" name="Tekstboks 18"/>
          <p:cNvSpPr txBox="1"/>
          <p:nvPr/>
        </p:nvSpPr>
        <p:spPr>
          <a:xfrm>
            <a:off x="5437093" y="5538137"/>
            <a:ext cx="3394754" cy="707886"/>
          </a:xfrm>
          <a:prstGeom prst="rect">
            <a:avLst/>
          </a:prstGeom>
          <a:solidFill>
            <a:schemeClr val="bg1"/>
          </a:solidFill>
          <a:ln>
            <a:solidFill>
              <a:schemeClr val="bg1"/>
            </a:solidFill>
          </a:ln>
          <a:effectLst>
            <a:softEdge rad="317500"/>
          </a:effectLst>
        </p:spPr>
        <p:txBody>
          <a:bodyPr wrap="square" rtlCol="0">
            <a:spAutoFit/>
          </a:bodyPr>
          <a:lstStyle/>
          <a:p>
            <a:r>
              <a:rPr lang="da-DK" sz="2000" dirty="0" smtClean="0"/>
              <a:t>Kunne forsvare og begrunde handlinger og holdninger etisk </a:t>
            </a:r>
            <a:endParaRPr lang="da-DK" sz="2000" dirty="0"/>
          </a:p>
        </p:txBody>
      </p:sp>
    </p:spTree>
    <p:extLst>
      <p:ext uri="{BB962C8B-B14F-4D97-AF65-F5344CB8AC3E}">
        <p14:creationId xmlns:p14="http://schemas.microsoft.com/office/powerpoint/2010/main" val="94279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animBg="1"/>
      <p:bldP spid="11" grpId="0" animBg="1"/>
      <p:bldP spid="14" grpId="0" animBg="1"/>
      <p:bldP spid="15"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p:cNvSpPr/>
          <p:nvPr/>
        </p:nvSpPr>
        <p:spPr>
          <a:xfrm>
            <a:off x="7189947" y="4932904"/>
            <a:ext cx="1853957" cy="1693166"/>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93683" y="5013176"/>
            <a:ext cx="1728192" cy="153262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p:cNvSpPr/>
          <p:nvPr/>
        </p:nvSpPr>
        <p:spPr>
          <a:xfrm>
            <a:off x="107504" y="1084538"/>
            <a:ext cx="1728192" cy="158417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256441" y="188640"/>
            <a:ext cx="1893421" cy="1470025"/>
          </a:xfrm>
        </p:spPr>
        <p:txBody>
          <a:bodyPr>
            <a:normAutofit/>
          </a:bodyPr>
          <a:lstStyle/>
          <a:p>
            <a:pPr algn="l"/>
            <a:r>
              <a:rPr lang="da-DK" sz="2800" b="1" dirty="0" smtClean="0">
                <a:solidFill>
                  <a:schemeClr val="tx2"/>
                </a:solidFill>
              </a:rPr>
              <a:t>Værdierne</a:t>
            </a:r>
            <a:endParaRPr lang="da-DK" sz="2800" b="1" dirty="0">
              <a:solidFill>
                <a:schemeClr val="tx2"/>
              </a:solidFill>
            </a:endParaRPr>
          </a:p>
        </p:txBody>
      </p:sp>
      <p:sp>
        <p:nvSpPr>
          <p:cNvPr id="4" name="Tekstboks 3"/>
          <p:cNvSpPr txBox="1"/>
          <p:nvPr/>
        </p:nvSpPr>
        <p:spPr>
          <a:xfrm>
            <a:off x="360989" y="1329801"/>
            <a:ext cx="1584176" cy="461665"/>
          </a:xfrm>
          <a:prstGeom prst="rect">
            <a:avLst/>
          </a:prstGeom>
          <a:solidFill>
            <a:schemeClr val="bg1"/>
          </a:solidFill>
          <a:ln>
            <a:solidFill>
              <a:schemeClr val="bg1"/>
            </a:solidFill>
          </a:ln>
          <a:effectLst>
            <a:softEdge rad="317500"/>
          </a:effectLst>
        </p:spPr>
        <p:txBody>
          <a:bodyPr wrap="square" rtlCol="0">
            <a:spAutoFit/>
          </a:bodyPr>
          <a:lstStyle/>
          <a:p>
            <a:r>
              <a:rPr lang="da-DK" sz="2400" dirty="0" smtClean="0"/>
              <a:t>  FRIHED:</a:t>
            </a:r>
            <a:endParaRPr lang="da-DK" sz="2400" dirty="0"/>
          </a:p>
        </p:txBody>
      </p:sp>
      <p:sp>
        <p:nvSpPr>
          <p:cNvPr id="6" name="Tekstboks 5"/>
          <p:cNvSpPr txBox="1"/>
          <p:nvPr/>
        </p:nvSpPr>
        <p:spPr>
          <a:xfrm>
            <a:off x="374809" y="2437882"/>
            <a:ext cx="1861849" cy="461665"/>
          </a:xfrm>
          <a:prstGeom prst="rect">
            <a:avLst/>
          </a:prstGeom>
          <a:noFill/>
        </p:spPr>
        <p:txBody>
          <a:bodyPr wrap="square" rtlCol="0">
            <a:spAutoFit/>
          </a:bodyPr>
          <a:lstStyle/>
          <a:p>
            <a:r>
              <a:rPr lang="da-DK" sz="2400" dirty="0" smtClean="0"/>
              <a:t>VÆRDIGHED:</a:t>
            </a:r>
            <a:endParaRPr lang="da-DK" sz="2400" dirty="0"/>
          </a:p>
        </p:txBody>
      </p:sp>
      <p:sp>
        <p:nvSpPr>
          <p:cNvPr id="9" name="Ellipse 8"/>
          <p:cNvSpPr/>
          <p:nvPr/>
        </p:nvSpPr>
        <p:spPr>
          <a:xfrm>
            <a:off x="7092280" y="1238420"/>
            <a:ext cx="1781964" cy="168652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133676" y="3301630"/>
            <a:ext cx="4266723" cy="461665"/>
          </a:xfrm>
          <a:prstGeom prst="rect">
            <a:avLst/>
          </a:prstGeom>
          <a:solidFill>
            <a:schemeClr val="bg1"/>
          </a:solidFill>
          <a:ln>
            <a:solidFill>
              <a:schemeClr val="bg1"/>
            </a:solidFill>
          </a:ln>
          <a:effectLst>
            <a:softEdge rad="317500"/>
          </a:effectLst>
        </p:spPr>
        <p:txBody>
          <a:bodyPr wrap="square" rtlCol="0">
            <a:spAutoFit/>
          </a:bodyPr>
          <a:lstStyle/>
          <a:p>
            <a:pPr algn="ctr"/>
            <a:r>
              <a:rPr lang="da-DK" sz="2400" dirty="0" smtClean="0"/>
              <a:t>SOCIAL RETFÆRDIGHED:</a:t>
            </a:r>
            <a:endParaRPr lang="da-DK" sz="2400" dirty="0"/>
          </a:p>
        </p:txBody>
      </p:sp>
      <p:sp>
        <p:nvSpPr>
          <p:cNvPr id="11" name="Tekstboks 10"/>
          <p:cNvSpPr txBox="1"/>
          <p:nvPr/>
        </p:nvSpPr>
        <p:spPr>
          <a:xfrm>
            <a:off x="-43424" y="4464360"/>
            <a:ext cx="4086220" cy="461665"/>
          </a:xfrm>
          <a:prstGeom prst="rect">
            <a:avLst/>
          </a:prstGeom>
          <a:solidFill>
            <a:schemeClr val="bg1"/>
          </a:solidFill>
          <a:ln>
            <a:solidFill>
              <a:schemeClr val="bg1"/>
            </a:solidFill>
          </a:ln>
          <a:effectLst/>
        </p:spPr>
        <p:txBody>
          <a:bodyPr wrap="square" rtlCol="0">
            <a:spAutoFit/>
          </a:bodyPr>
          <a:lstStyle/>
          <a:p>
            <a:pPr algn="ctr"/>
            <a:r>
              <a:rPr lang="da-DK" sz="2400" dirty="0" smtClean="0"/>
              <a:t>MEDMENNESKELIGHED:</a:t>
            </a:r>
            <a:endParaRPr lang="da-DK" sz="2400" dirty="0"/>
          </a:p>
        </p:txBody>
      </p:sp>
      <p:sp>
        <p:nvSpPr>
          <p:cNvPr id="14" name="Tekstboks 13"/>
          <p:cNvSpPr txBox="1"/>
          <p:nvPr/>
        </p:nvSpPr>
        <p:spPr>
          <a:xfrm>
            <a:off x="112423" y="5661248"/>
            <a:ext cx="4248472" cy="461665"/>
          </a:xfrm>
          <a:prstGeom prst="rect">
            <a:avLst/>
          </a:prstGeom>
          <a:solidFill>
            <a:schemeClr val="bg1"/>
          </a:solidFill>
          <a:ln>
            <a:solidFill>
              <a:schemeClr val="bg1"/>
            </a:solidFill>
          </a:ln>
          <a:effectLst>
            <a:softEdge rad="317500"/>
          </a:effectLst>
        </p:spPr>
        <p:txBody>
          <a:bodyPr wrap="square" rtlCol="0">
            <a:spAutoFit/>
          </a:bodyPr>
          <a:lstStyle/>
          <a:p>
            <a:pPr algn="ctr"/>
            <a:r>
              <a:rPr lang="da-DK" sz="2400" dirty="0" smtClean="0"/>
              <a:t>PROFESSIONEL INTEGRITET:</a:t>
            </a:r>
            <a:endParaRPr lang="da-DK" sz="2400" dirty="0"/>
          </a:p>
        </p:txBody>
      </p:sp>
      <p:sp>
        <p:nvSpPr>
          <p:cNvPr id="13" name="Titel 1"/>
          <p:cNvSpPr txBox="1">
            <a:spLocks/>
          </p:cNvSpPr>
          <p:nvPr/>
        </p:nvSpPr>
        <p:spPr>
          <a:xfrm>
            <a:off x="4042796" y="188640"/>
            <a:ext cx="5001108"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2800" b="1" dirty="0" smtClean="0">
                <a:solidFill>
                  <a:schemeClr val="tx2"/>
                </a:solidFill>
              </a:rPr>
              <a:t>	Eks. på praksisstandarder</a:t>
            </a:r>
            <a:endParaRPr lang="da-DK" sz="2800" b="1" dirty="0">
              <a:solidFill>
                <a:schemeClr val="tx2"/>
              </a:solidFill>
            </a:endParaRPr>
          </a:p>
        </p:txBody>
      </p:sp>
      <p:sp>
        <p:nvSpPr>
          <p:cNvPr id="15" name="Tekstboks 14"/>
          <p:cNvSpPr txBox="1"/>
          <p:nvPr/>
        </p:nvSpPr>
        <p:spPr>
          <a:xfrm>
            <a:off x="5436096" y="1360578"/>
            <a:ext cx="2952328" cy="707886"/>
          </a:xfrm>
          <a:prstGeom prst="rect">
            <a:avLst/>
          </a:prstGeom>
          <a:solidFill>
            <a:schemeClr val="bg1"/>
          </a:solidFill>
          <a:ln>
            <a:solidFill>
              <a:schemeClr val="bg1"/>
            </a:solidFill>
          </a:ln>
          <a:effectLst>
            <a:softEdge rad="317500"/>
          </a:effectLst>
        </p:spPr>
        <p:txBody>
          <a:bodyPr wrap="square" rtlCol="0">
            <a:spAutoFit/>
          </a:bodyPr>
          <a:lstStyle/>
          <a:p>
            <a:r>
              <a:rPr lang="da-DK" sz="2000" dirty="0" smtClean="0"/>
              <a:t>Støtte borgerne i at gøre brug af sine rettigheder</a:t>
            </a:r>
            <a:endParaRPr lang="da-DK" sz="2000" dirty="0"/>
          </a:p>
        </p:txBody>
      </p:sp>
      <p:sp>
        <p:nvSpPr>
          <p:cNvPr id="16" name="Tekstboks 15"/>
          <p:cNvSpPr txBox="1"/>
          <p:nvPr/>
        </p:nvSpPr>
        <p:spPr>
          <a:xfrm>
            <a:off x="5436096" y="2437882"/>
            <a:ext cx="3394754" cy="707886"/>
          </a:xfrm>
          <a:prstGeom prst="rect">
            <a:avLst/>
          </a:prstGeom>
          <a:solidFill>
            <a:schemeClr val="bg1"/>
          </a:solidFill>
          <a:ln>
            <a:solidFill>
              <a:schemeClr val="bg1"/>
            </a:solidFill>
          </a:ln>
          <a:effectLst>
            <a:softEdge rad="317500"/>
          </a:effectLst>
        </p:spPr>
        <p:txBody>
          <a:bodyPr wrap="square" rtlCol="0">
            <a:spAutoFit/>
          </a:bodyPr>
          <a:lstStyle/>
          <a:p>
            <a:r>
              <a:rPr lang="da-DK" sz="2000" dirty="0" smtClean="0"/>
              <a:t>Respektere den enkelte borgers integritet</a:t>
            </a:r>
            <a:endParaRPr lang="da-DK" sz="2000" dirty="0"/>
          </a:p>
        </p:txBody>
      </p:sp>
      <p:sp>
        <p:nvSpPr>
          <p:cNvPr id="17" name="Tekstboks 16"/>
          <p:cNvSpPr txBox="1"/>
          <p:nvPr/>
        </p:nvSpPr>
        <p:spPr>
          <a:xfrm>
            <a:off x="5436096" y="3301630"/>
            <a:ext cx="3394754" cy="707886"/>
          </a:xfrm>
          <a:prstGeom prst="rect">
            <a:avLst/>
          </a:prstGeom>
          <a:solidFill>
            <a:schemeClr val="bg1"/>
          </a:solidFill>
          <a:ln>
            <a:solidFill>
              <a:schemeClr val="bg1"/>
            </a:solidFill>
          </a:ln>
          <a:effectLst>
            <a:softEdge rad="317500"/>
          </a:effectLst>
        </p:spPr>
        <p:txBody>
          <a:bodyPr wrap="square" rtlCol="0">
            <a:spAutoFit/>
          </a:bodyPr>
          <a:lstStyle/>
          <a:p>
            <a:r>
              <a:rPr lang="da-DK" sz="2000" dirty="0" smtClean="0"/>
              <a:t>Reagere hvis love og instrukser strider mod de etiske værdier</a:t>
            </a:r>
            <a:endParaRPr lang="da-DK" sz="2000" dirty="0"/>
          </a:p>
        </p:txBody>
      </p:sp>
      <p:sp>
        <p:nvSpPr>
          <p:cNvPr id="18" name="Tekstboks 17"/>
          <p:cNvSpPr txBox="1"/>
          <p:nvPr/>
        </p:nvSpPr>
        <p:spPr>
          <a:xfrm>
            <a:off x="5394903" y="4464360"/>
            <a:ext cx="3394754" cy="707886"/>
          </a:xfrm>
          <a:prstGeom prst="rect">
            <a:avLst/>
          </a:prstGeom>
          <a:solidFill>
            <a:schemeClr val="bg1"/>
          </a:solidFill>
          <a:ln>
            <a:solidFill>
              <a:schemeClr val="bg1"/>
            </a:solidFill>
          </a:ln>
          <a:effectLst>
            <a:softEdge rad="317500"/>
          </a:effectLst>
        </p:spPr>
        <p:txBody>
          <a:bodyPr wrap="square" rtlCol="0">
            <a:spAutoFit/>
          </a:bodyPr>
          <a:lstStyle/>
          <a:p>
            <a:r>
              <a:rPr lang="da-DK" sz="2000" dirty="0" smtClean="0"/>
              <a:t>Reagere mod nedværdigende  kommunikation og adfærd</a:t>
            </a:r>
            <a:endParaRPr lang="da-DK" sz="2000" dirty="0"/>
          </a:p>
        </p:txBody>
      </p:sp>
      <p:sp>
        <p:nvSpPr>
          <p:cNvPr id="19" name="Tekstboks 18"/>
          <p:cNvSpPr txBox="1"/>
          <p:nvPr/>
        </p:nvSpPr>
        <p:spPr>
          <a:xfrm>
            <a:off x="5437093" y="5538137"/>
            <a:ext cx="3394754" cy="1015663"/>
          </a:xfrm>
          <a:prstGeom prst="rect">
            <a:avLst/>
          </a:prstGeom>
          <a:solidFill>
            <a:schemeClr val="bg1"/>
          </a:solidFill>
          <a:ln>
            <a:solidFill>
              <a:schemeClr val="bg1"/>
            </a:solidFill>
          </a:ln>
          <a:effectLst>
            <a:softEdge rad="317500"/>
          </a:effectLst>
        </p:spPr>
        <p:txBody>
          <a:bodyPr wrap="square" rtlCol="0">
            <a:spAutoFit/>
          </a:bodyPr>
          <a:lstStyle/>
          <a:p>
            <a:r>
              <a:rPr lang="da-DK" sz="2000" dirty="0" smtClean="0"/>
              <a:t>Prioritere professionelle værdier fremfor personlige værdier</a:t>
            </a:r>
            <a:endParaRPr lang="da-DK" sz="2000" dirty="0"/>
          </a:p>
        </p:txBody>
      </p:sp>
    </p:spTree>
    <p:extLst>
      <p:ext uri="{BB962C8B-B14F-4D97-AF65-F5344CB8AC3E}">
        <p14:creationId xmlns:p14="http://schemas.microsoft.com/office/powerpoint/2010/main" val="228086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animBg="1"/>
      <p:bldP spid="11" grpId="0" animBg="1"/>
      <p:bldP spid="14" grpId="0" animBg="1"/>
      <p:bldP spid="15" grpId="0" animBg="1"/>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a Stress til Trivsel hos kompetencepor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956686"/>
            <a:ext cx="4608512" cy="18976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ation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8733">
            <a:off x="5795051" y="1329062"/>
            <a:ext cx="2943266" cy="162227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756592" y="571500"/>
            <a:ext cx="7772400" cy="1470025"/>
          </a:xfrm>
        </p:spPr>
        <p:txBody>
          <a:bodyPr>
            <a:normAutofit/>
          </a:bodyPr>
          <a:lstStyle/>
          <a:p>
            <a:pPr algn="l"/>
            <a:r>
              <a:rPr lang="da-DK" sz="3200" dirty="0" smtClean="0">
                <a:solidFill>
                  <a:schemeClr val="tx2"/>
                </a:solidFill>
              </a:rPr>
              <a:t>            Det etiske værdigrundlag</a:t>
            </a:r>
          </a:p>
        </p:txBody>
      </p:sp>
      <p:sp>
        <p:nvSpPr>
          <p:cNvPr id="3" name="Undertitel 2"/>
          <p:cNvSpPr>
            <a:spLocks noGrp="1"/>
          </p:cNvSpPr>
          <p:nvPr>
            <p:ph type="subTitle" idx="1"/>
          </p:nvPr>
        </p:nvSpPr>
        <p:spPr>
          <a:xfrm>
            <a:off x="323528" y="1988840"/>
            <a:ext cx="7848872" cy="3600400"/>
          </a:xfrm>
        </p:spPr>
        <p:txBody>
          <a:bodyPr>
            <a:normAutofit/>
          </a:bodyPr>
          <a:lstStyle/>
          <a:p>
            <a:pPr algn="l"/>
            <a:r>
              <a:rPr lang="da-DK" sz="2400" dirty="0" smtClean="0">
                <a:solidFill>
                  <a:schemeClr val="tx2"/>
                </a:solidFill>
              </a:rPr>
              <a:t>Grundlag for:</a:t>
            </a:r>
          </a:p>
          <a:p>
            <a:pPr algn="l"/>
            <a:r>
              <a:rPr lang="da-DK" sz="2400" dirty="0" smtClean="0">
                <a:solidFill>
                  <a:schemeClr val="tx2"/>
                </a:solidFill>
              </a:rPr>
              <a:t>Relationen mellem borger og pædagog</a:t>
            </a:r>
            <a:endParaRPr lang="da-DK" sz="2400" dirty="0">
              <a:solidFill>
                <a:schemeClr val="tx2"/>
              </a:solidFill>
            </a:endParaRPr>
          </a:p>
          <a:p>
            <a:pPr algn="l"/>
            <a:r>
              <a:rPr lang="da-DK" sz="2400" dirty="0" smtClean="0">
                <a:solidFill>
                  <a:srgbClr val="C00000"/>
                </a:solidFill>
              </a:rPr>
              <a:t>Relationen mellem medarbejdere og ledelse </a:t>
            </a:r>
          </a:p>
          <a:p>
            <a:pPr algn="l"/>
            <a:r>
              <a:rPr lang="da-DK" sz="2400" dirty="0" smtClean="0">
                <a:solidFill>
                  <a:srgbClr val="C00000"/>
                </a:solidFill>
              </a:rPr>
              <a:t>Relationen medarbejdere imellem</a:t>
            </a:r>
          </a:p>
          <a:p>
            <a:pPr algn="l"/>
            <a:endParaRPr lang="da-DK" sz="2400" dirty="0" smtClean="0">
              <a:solidFill>
                <a:srgbClr val="C00000"/>
              </a:solidFill>
            </a:endParaRPr>
          </a:p>
          <a:p>
            <a:pPr algn="l"/>
            <a:r>
              <a:rPr lang="da-DK" sz="2400" b="1" i="1" dirty="0" smtClean="0">
                <a:solidFill>
                  <a:srgbClr val="C00000"/>
                </a:solidFill>
              </a:rPr>
              <a:t>Kommunikation påvirker trivslen på arbejdspladsen</a:t>
            </a:r>
          </a:p>
          <a:p>
            <a:pPr algn="l"/>
            <a:endParaRPr lang="da-DK" sz="2000" dirty="0" smtClean="0"/>
          </a:p>
        </p:txBody>
      </p:sp>
    </p:spTree>
    <p:extLst>
      <p:ext uri="{BB962C8B-B14F-4D97-AF65-F5344CB8AC3E}">
        <p14:creationId xmlns:p14="http://schemas.microsoft.com/office/powerpoint/2010/main" val="120865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9552" y="2321121"/>
            <a:ext cx="8229600" cy="3561259"/>
          </a:xfrm>
        </p:spPr>
        <p:txBody>
          <a:bodyPr/>
          <a:lstStyle/>
          <a:p>
            <a:pPr marL="0" indent="0">
              <a:buNone/>
            </a:pPr>
            <a:r>
              <a:rPr lang="da-DK" dirty="0" smtClean="0">
                <a:solidFill>
                  <a:schemeClr val="tx2"/>
                </a:solidFill>
              </a:rPr>
              <a:t>Betydning for det faglige fællesskab:</a:t>
            </a:r>
          </a:p>
          <a:p>
            <a:endParaRPr lang="da-DK" dirty="0">
              <a:solidFill>
                <a:schemeClr val="tx2"/>
              </a:solidFill>
            </a:endParaRPr>
          </a:p>
          <a:p>
            <a:r>
              <a:rPr lang="da-DK" sz="2400" dirty="0" smtClean="0">
                <a:solidFill>
                  <a:schemeClr val="tx2"/>
                </a:solidFill>
              </a:rPr>
              <a:t>Tage ansvar for at sikre viden om reglerne for ytringsfrihed</a:t>
            </a:r>
          </a:p>
          <a:p>
            <a:r>
              <a:rPr lang="da-DK" sz="2400" dirty="0" smtClean="0">
                <a:solidFill>
                  <a:schemeClr val="tx2"/>
                </a:solidFill>
              </a:rPr>
              <a:t>Respektere hinandens ytringsfrihed</a:t>
            </a:r>
          </a:p>
          <a:p>
            <a:r>
              <a:rPr lang="da-DK" sz="2400" dirty="0" smtClean="0">
                <a:solidFill>
                  <a:schemeClr val="tx2"/>
                </a:solidFill>
              </a:rPr>
              <a:t>Tage ansvar for hinandens inddragelse og medindflydelse</a:t>
            </a:r>
            <a:endParaRPr lang="da-DK" sz="2400" dirty="0">
              <a:solidFill>
                <a:schemeClr val="tx2"/>
              </a:solidFill>
            </a:endParaRPr>
          </a:p>
        </p:txBody>
      </p:sp>
      <p:sp>
        <p:nvSpPr>
          <p:cNvPr id="6" name="Titel 1"/>
          <p:cNvSpPr txBox="1">
            <a:spLocks/>
          </p:cNvSpPr>
          <p:nvPr/>
        </p:nvSpPr>
        <p:spPr>
          <a:xfrm>
            <a:off x="240074" y="2121076"/>
            <a:ext cx="7056784" cy="1143000"/>
          </a:xfrm>
          <a:prstGeom prst="rect">
            <a:avLst/>
          </a:prstGeom>
          <a:solidFill>
            <a:schemeClr val="bg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3200" dirty="0" smtClean="0">
                <a:solidFill>
                  <a:srgbClr val="C00000"/>
                </a:solidFill>
              </a:rPr>
              <a:t>Diskuter ved bordene i 5 minutter:</a:t>
            </a:r>
          </a:p>
          <a:p>
            <a:pPr algn="l"/>
            <a:endParaRPr lang="da-DK" sz="2400" dirty="0" smtClean="0">
              <a:solidFill>
                <a:srgbClr val="C00000"/>
              </a:solidFill>
            </a:endParaRPr>
          </a:p>
          <a:p>
            <a:pPr algn="l"/>
            <a:r>
              <a:rPr lang="da-DK" sz="2400" i="1" dirty="0" smtClean="0">
                <a:solidFill>
                  <a:srgbClr val="C00000"/>
                </a:solidFill>
              </a:rPr>
              <a:t>Hvordan Kan I sikre opmærksomheden på nedenstående ?</a:t>
            </a:r>
          </a:p>
          <a:p>
            <a:pPr algn="l"/>
            <a:r>
              <a:rPr lang="da-DK" sz="2400" i="1" dirty="0" smtClean="0">
                <a:solidFill>
                  <a:srgbClr val="C00000"/>
                </a:solidFill>
              </a:rPr>
              <a:t>Giv hinanden eksempler !!</a:t>
            </a:r>
            <a:endParaRPr lang="da-DK" sz="2400" i="1" dirty="0">
              <a:solidFill>
                <a:srgbClr val="C00000"/>
              </a:solidFill>
            </a:endParaRPr>
          </a:p>
        </p:txBody>
      </p:sp>
      <p:sp>
        <p:nvSpPr>
          <p:cNvPr id="2" name="Titel 1"/>
          <p:cNvSpPr>
            <a:spLocks noGrp="1"/>
          </p:cNvSpPr>
          <p:nvPr>
            <p:ph type="title"/>
          </p:nvPr>
        </p:nvSpPr>
        <p:spPr>
          <a:xfrm>
            <a:off x="457200" y="274638"/>
            <a:ext cx="5050904" cy="1143000"/>
          </a:xfrm>
        </p:spPr>
        <p:txBody>
          <a:bodyPr/>
          <a:lstStyle/>
          <a:p>
            <a:pPr algn="l"/>
            <a:r>
              <a:rPr lang="da-DK" dirty="0" smtClean="0">
                <a:solidFill>
                  <a:schemeClr val="tx2"/>
                </a:solidFill>
              </a:rPr>
              <a:t>FRIHED</a:t>
            </a:r>
            <a:endParaRPr lang="da-DK" dirty="0">
              <a:solidFill>
                <a:schemeClr val="tx2"/>
              </a:solidFill>
            </a:endParaRPr>
          </a:p>
        </p:txBody>
      </p:sp>
      <p:pic>
        <p:nvPicPr>
          <p:cNvPr id="1026" name="Picture 2" descr="Billedresultat for frihed på arbejdspladsen&quo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98514">
            <a:off x="6575021" y="535477"/>
            <a:ext cx="1443675" cy="1443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ledresultat for frihed på arbejdspladsen&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5013176"/>
            <a:ext cx="4752528" cy="173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6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illedresultat for respekt&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616" y="4941168"/>
            <a:ext cx="6624736" cy="280075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Pladsholder til indhold 2"/>
          <p:cNvSpPr>
            <a:spLocks noGrp="1"/>
          </p:cNvSpPr>
          <p:nvPr>
            <p:ph idx="1"/>
          </p:nvPr>
        </p:nvSpPr>
        <p:spPr>
          <a:xfrm>
            <a:off x="539552" y="2321121"/>
            <a:ext cx="8352928" cy="3561259"/>
          </a:xfrm>
        </p:spPr>
        <p:txBody>
          <a:bodyPr/>
          <a:lstStyle/>
          <a:p>
            <a:pPr marL="0" indent="0">
              <a:buNone/>
            </a:pPr>
            <a:r>
              <a:rPr lang="da-DK" dirty="0" smtClean="0">
                <a:solidFill>
                  <a:schemeClr val="tx2"/>
                </a:solidFill>
              </a:rPr>
              <a:t>Betydning for det faglige fællesskab:</a:t>
            </a:r>
          </a:p>
          <a:p>
            <a:endParaRPr lang="da-DK" dirty="0">
              <a:solidFill>
                <a:schemeClr val="tx2"/>
              </a:solidFill>
            </a:endParaRPr>
          </a:p>
          <a:p>
            <a:r>
              <a:rPr lang="da-DK" sz="2400" dirty="0" smtClean="0">
                <a:solidFill>
                  <a:schemeClr val="tx2"/>
                </a:solidFill>
              </a:rPr>
              <a:t>Respektere hinandens fysiske, psykiske og personlige integritet</a:t>
            </a:r>
          </a:p>
          <a:p>
            <a:pPr marL="0" indent="0">
              <a:buNone/>
            </a:pPr>
            <a:endParaRPr lang="da-DK" sz="2400" dirty="0" smtClean="0">
              <a:solidFill>
                <a:schemeClr val="tx2"/>
              </a:solidFill>
            </a:endParaRPr>
          </a:p>
          <a:p>
            <a:r>
              <a:rPr lang="da-DK" sz="2400" dirty="0" smtClean="0">
                <a:solidFill>
                  <a:schemeClr val="tx2"/>
                </a:solidFill>
              </a:rPr>
              <a:t>Tage ansvar for et værdigt samarbejde med respektfuld kommunikation over for hinanden</a:t>
            </a:r>
          </a:p>
        </p:txBody>
      </p:sp>
      <p:sp>
        <p:nvSpPr>
          <p:cNvPr id="6" name="Titel 1"/>
          <p:cNvSpPr txBox="1">
            <a:spLocks/>
          </p:cNvSpPr>
          <p:nvPr/>
        </p:nvSpPr>
        <p:spPr>
          <a:xfrm>
            <a:off x="240074" y="2121076"/>
            <a:ext cx="7056784" cy="1143000"/>
          </a:xfrm>
          <a:prstGeom prst="rect">
            <a:avLst/>
          </a:prstGeom>
          <a:solidFill>
            <a:schemeClr val="bg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3200" dirty="0" smtClean="0">
                <a:solidFill>
                  <a:srgbClr val="C00000"/>
                </a:solidFill>
              </a:rPr>
              <a:t>Diskuter ved bordene i 5 minutter:</a:t>
            </a:r>
          </a:p>
          <a:p>
            <a:pPr algn="l"/>
            <a:endParaRPr lang="da-DK" sz="2400" dirty="0" smtClean="0">
              <a:solidFill>
                <a:srgbClr val="C00000"/>
              </a:solidFill>
            </a:endParaRPr>
          </a:p>
          <a:p>
            <a:pPr algn="l"/>
            <a:r>
              <a:rPr lang="da-DK" sz="2400" i="1" dirty="0" smtClean="0">
                <a:solidFill>
                  <a:srgbClr val="C00000"/>
                </a:solidFill>
              </a:rPr>
              <a:t>Hvordan Kan I sikre opmærksomheden på nedenstående ?</a:t>
            </a:r>
          </a:p>
          <a:p>
            <a:pPr algn="l"/>
            <a:r>
              <a:rPr lang="da-DK" sz="2400" i="1" dirty="0" smtClean="0">
                <a:solidFill>
                  <a:srgbClr val="C00000"/>
                </a:solidFill>
              </a:rPr>
              <a:t>Giv hinanden eksempler !!</a:t>
            </a:r>
            <a:endParaRPr lang="da-DK" sz="2400" i="1" dirty="0">
              <a:solidFill>
                <a:srgbClr val="C00000"/>
              </a:solidFill>
            </a:endParaRPr>
          </a:p>
        </p:txBody>
      </p:sp>
      <p:sp>
        <p:nvSpPr>
          <p:cNvPr id="2" name="Titel 1"/>
          <p:cNvSpPr>
            <a:spLocks noGrp="1"/>
          </p:cNvSpPr>
          <p:nvPr>
            <p:ph type="title"/>
          </p:nvPr>
        </p:nvSpPr>
        <p:spPr>
          <a:xfrm>
            <a:off x="457200" y="274638"/>
            <a:ext cx="5050904" cy="1143000"/>
          </a:xfrm>
        </p:spPr>
        <p:txBody>
          <a:bodyPr/>
          <a:lstStyle/>
          <a:p>
            <a:pPr algn="l"/>
            <a:r>
              <a:rPr lang="da-DK" dirty="0" smtClean="0">
                <a:solidFill>
                  <a:schemeClr val="tx2"/>
                </a:solidFill>
              </a:rPr>
              <a:t>Værdighed</a:t>
            </a:r>
            <a:endParaRPr lang="da-DK" dirty="0">
              <a:solidFill>
                <a:schemeClr val="tx2"/>
              </a:solidFill>
            </a:endParaRPr>
          </a:p>
        </p:txBody>
      </p:sp>
      <p:pic>
        <p:nvPicPr>
          <p:cNvPr id="3074" name="Picture 2" descr="Billedresultat for værdighed&quo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94010">
            <a:off x="5436800" y="458690"/>
            <a:ext cx="3314434" cy="209973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1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9552" y="2321121"/>
            <a:ext cx="8352928" cy="3561259"/>
          </a:xfrm>
        </p:spPr>
        <p:txBody>
          <a:bodyPr/>
          <a:lstStyle/>
          <a:p>
            <a:pPr marL="0" indent="0">
              <a:buNone/>
            </a:pPr>
            <a:r>
              <a:rPr lang="da-DK" dirty="0" smtClean="0">
                <a:solidFill>
                  <a:schemeClr val="tx2"/>
                </a:solidFill>
              </a:rPr>
              <a:t>Betydning for det faglige fællesskab:</a:t>
            </a:r>
          </a:p>
          <a:p>
            <a:endParaRPr lang="da-DK" dirty="0">
              <a:solidFill>
                <a:schemeClr val="tx2"/>
              </a:solidFill>
            </a:endParaRPr>
          </a:p>
          <a:p>
            <a:r>
              <a:rPr lang="da-DK" sz="2400" dirty="0" smtClean="0">
                <a:solidFill>
                  <a:schemeClr val="tx2"/>
                </a:solidFill>
              </a:rPr>
              <a:t>Understøtte en rummelig arbejdsplads med plads til forskellighed</a:t>
            </a:r>
          </a:p>
          <a:p>
            <a:pPr marL="0" indent="0">
              <a:buNone/>
            </a:pPr>
            <a:endParaRPr lang="da-DK" sz="2400" dirty="0" smtClean="0">
              <a:solidFill>
                <a:schemeClr val="tx2"/>
              </a:solidFill>
            </a:endParaRPr>
          </a:p>
          <a:p>
            <a:r>
              <a:rPr lang="da-DK" sz="2400" dirty="0" smtClean="0">
                <a:solidFill>
                  <a:schemeClr val="tx2"/>
                </a:solidFill>
              </a:rPr>
              <a:t>Bidrage til udvikling af en arbejdsplads med høj faglighed og et godt arbejdsmiljø i samarbejde med ledelsen</a:t>
            </a:r>
          </a:p>
        </p:txBody>
      </p:sp>
      <p:sp>
        <p:nvSpPr>
          <p:cNvPr id="6" name="Titel 1"/>
          <p:cNvSpPr txBox="1">
            <a:spLocks/>
          </p:cNvSpPr>
          <p:nvPr/>
        </p:nvSpPr>
        <p:spPr>
          <a:xfrm>
            <a:off x="240074" y="2121076"/>
            <a:ext cx="7056784" cy="1143000"/>
          </a:xfrm>
          <a:prstGeom prst="rect">
            <a:avLst/>
          </a:prstGeom>
          <a:solidFill>
            <a:schemeClr val="bg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3200" dirty="0" smtClean="0">
                <a:solidFill>
                  <a:srgbClr val="C00000"/>
                </a:solidFill>
              </a:rPr>
              <a:t>Diskuter ved bordene i 5 minutter:</a:t>
            </a:r>
          </a:p>
          <a:p>
            <a:pPr algn="l"/>
            <a:endParaRPr lang="da-DK" sz="2400" dirty="0" smtClean="0">
              <a:solidFill>
                <a:srgbClr val="C00000"/>
              </a:solidFill>
            </a:endParaRPr>
          </a:p>
          <a:p>
            <a:pPr algn="l"/>
            <a:r>
              <a:rPr lang="da-DK" sz="2400" i="1" dirty="0" smtClean="0">
                <a:solidFill>
                  <a:srgbClr val="C00000"/>
                </a:solidFill>
              </a:rPr>
              <a:t>Hvordan kan I sikre opmærksomheden på nedenstående ?</a:t>
            </a:r>
          </a:p>
          <a:p>
            <a:pPr algn="l"/>
            <a:r>
              <a:rPr lang="da-DK" sz="2400" i="1" dirty="0" smtClean="0">
                <a:solidFill>
                  <a:srgbClr val="C00000"/>
                </a:solidFill>
              </a:rPr>
              <a:t>Giv hinanden eksempler !!</a:t>
            </a:r>
            <a:endParaRPr lang="da-DK" sz="2400" i="1" dirty="0">
              <a:solidFill>
                <a:srgbClr val="C00000"/>
              </a:solidFill>
            </a:endParaRPr>
          </a:p>
        </p:txBody>
      </p:sp>
      <p:sp>
        <p:nvSpPr>
          <p:cNvPr id="2" name="Titel 1"/>
          <p:cNvSpPr>
            <a:spLocks noGrp="1"/>
          </p:cNvSpPr>
          <p:nvPr>
            <p:ph type="title"/>
          </p:nvPr>
        </p:nvSpPr>
        <p:spPr>
          <a:xfrm>
            <a:off x="457200" y="274638"/>
            <a:ext cx="5050904" cy="1143000"/>
          </a:xfrm>
        </p:spPr>
        <p:txBody>
          <a:bodyPr/>
          <a:lstStyle/>
          <a:p>
            <a:pPr algn="l"/>
            <a:r>
              <a:rPr lang="da-DK" dirty="0" smtClean="0">
                <a:solidFill>
                  <a:schemeClr val="tx2"/>
                </a:solidFill>
              </a:rPr>
              <a:t>Social retfærdighed</a:t>
            </a:r>
            <a:endParaRPr lang="da-DK" dirty="0">
              <a:solidFill>
                <a:schemeClr val="tx2"/>
              </a:solidFill>
            </a:endParaRPr>
          </a:p>
        </p:txBody>
      </p:sp>
      <p:pic>
        <p:nvPicPr>
          <p:cNvPr id="4098" name="Picture 2" descr="Billedresultat for retfærdighed&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4224">
            <a:off x="6012160" y="520876"/>
            <a:ext cx="2857500" cy="1600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100" name="Picture 4" descr="Billedresultat for social retfærdighed symbol&quo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717" y="5496269"/>
            <a:ext cx="4680520" cy="136173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33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Billedresultat for medmenneskelighed symbol&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645024"/>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p:cNvSpPr>
            <a:spLocks noGrp="1"/>
          </p:cNvSpPr>
          <p:nvPr>
            <p:ph idx="1"/>
          </p:nvPr>
        </p:nvSpPr>
        <p:spPr>
          <a:xfrm>
            <a:off x="539552" y="2321121"/>
            <a:ext cx="8352928" cy="3561259"/>
          </a:xfrm>
        </p:spPr>
        <p:txBody>
          <a:bodyPr/>
          <a:lstStyle/>
          <a:p>
            <a:pPr marL="0" indent="0">
              <a:buNone/>
            </a:pPr>
            <a:r>
              <a:rPr lang="da-DK" dirty="0" smtClean="0">
                <a:solidFill>
                  <a:schemeClr val="tx2"/>
                </a:solidFill>
              </a:rPr>
              <a:t>Betydning for det faglige fællesskab:</a:t>
            </a:r>
          </a:p>
          <a:p>
            <a:endParaRPr lang="da-DK" dirty="0">
              <a:solidFill>
                <a:schemeClr val="tx2"/>
              </a:solidFill>
            </a:endParaRPr>
          </a:p>
          <a:p>
            <a:r>
              <a:rPr lang="da-DK" sz="2400" dirty="0" smtClean="0">
                <a:solidFill>
                  <a:schemeClr val="tx2"/>
                </a:solidFill>
              </a:rPr>
              <a:t>Tage ansvar for at der ikke bliver eller udvist ydmygende og nedværdigende kommunikation og adfærd på arbejdspladsen</a:t>
            </a:r>
          </a:p>
          <a:p>
            <a:pPr marL="0" indent="0">
              <a:buNone/>
            </a:pPr>
            <a:endParaRPr lang="da-DK" sz="2400" dirty="0" smtClean="0">
              <a:solidFill>
                <a:schemeClr val="tx2"/>
              </a:solidFill>
            </a:endParaRPr>
          </a:p>
          <a:p>
            <a:r>
              <a:rPr lang="da-DK" sz="2400" dirty="0" smtClean="0">
                <a:solidFill>
                  <a:schemeClr val="tx2"/>
                </a:solidFill>
              </a:rPr>
              <a:t>Støtte hinanden i at sikre et godt arbejdsmiljø, der bedst muligt understøtter den faglige indsats</a:t>
            </a:r>
          </a:p>
        </p:txBody>
      </p:sp>
      <p:sp>
        <p:nvSpPr>
          <p:cNvPr id="6" name="Titel 1"/>
          <p:cNvSpPr txBox="1">
            <a:spLocks/>
          </p:cNvSpPr>
          <p:nvPr/>
        </p:nvSpPr>
        <p:spPr>
          <a:xfrm>
            <a:off x="240074" y="2121076"/>
            <a:ext cx="7056784" cy="1143000"/>
          </a:xfrm>
          <a:prstGeom prst="rect">
            <a:avLst/>
          </a:prstGeom>
          <a:solidFill>
            <a:schemeClr val="bg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3200" dirty="0" smtClean="0">
                <a:solidFill>
                  <a:srgbClr val="C00000"/>
                </a:solidFill>
              </a:rPr>
              <a:t>Diskuter ved bordene i 5 minutter:</a:t>
            </a:r>
          </a:p>
          <a:p>
            <a:pPr algn="l"/>
            <a:endParaRPr lang="da-DK" sz="2400" dirty="0" smtClean="0">
              <a:solidFill>
                <a:srgbClr val="C00000"/>
              </a:solidFill>
            </a:endParaRPr>
          </a:p>
          <a:p>
            <a:pPr algn="l"/>
            <a:r>
              <a:rPr lang="da-DK" sz="2400" i="1" dirty="0" smtClean="0">
                <a:solidFill>
                  <a:srgbClr val="C00000"/>
                </a:solidFill>
              </a:rPr>
              <a:t>Hvordan kan I sikre opmærksomheden på nedenstående ?</a:t>
            </a:r>
          </a:p>
          <a:p>
            <a:pPr algn="l"/>
            <a:r>
              <a:rPr lang="da-DK" sz="2400" i="1" dirty="0" smtClean="0">
                <a:solidFill>
                  <a:srgbClr val="C00000"/>
                </a:solidFill>
              </a:rPr>
              <a:t>Giv hinanden eksempler !!</a:t>
            </a:r>
            <a:endParaRPr lang="da-DK" sz="2400" i="1" dirty="0">
              <a:solidFill>
                <a:srgbClr val="C00000"/>
              </a:solidFill>
            </a:endParaRPr>
          </a:p>
        </p:txBody>
      </p:sp>
      <p:sp>
        <p:nvSpPr>
          <p:cNvPr id="2" name="Titel 1"/>
          <p:cNvSpPr>
            <a:spLocks noGrp="1"/>
          </p:cNvSpPr>
          <p:nvPr>
            <p:ph type="title"/>
          </p:nvPr>
        </p:nvSpPr>
        <p:spPr>
          <a:xfrm>
            <a:off x="457200" y="274638"/>
            <a:ext cx="5050904" cy="1143000"/>
          </a:xfrm>
        </p:spPr>
        <p:txBody>
          <a:bodyPr/>
          <a:lstStyle/>
          <a:p>
            <a:pPr algn="l"/>
            <a:r>
              <a:rPr lang="da-DK" dirty="0" smtClean="0">
                <a:solidFill>
                  <a:schemeClr val="tx2"/>
                </a:solidFill>
              </a:rPr>
              <a:t>Medmenneskelighed</a:t>
            </a:r>
            <a:endParaRPr lang="da-DK" dirty="0">
              <a:solidFill>
                <a:schemeClr val="tx2"/>
              </a:solidFill>
            </a:endParaRPr>
          </a:p>
        </p:txBody>
      </p:sp>
      <p:pic>
        <p:nvPicPr>
          <p:cNvPr id="5122" name="Picture 2" descr="Billedresultat for medmenneskelighed&quo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54809">
            <a:off x="5632810" y="548680"/>
            <a:ext cx="3328096" cy="1941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41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9552" y="2321121"/>
            <a:ext cx="8352928" cy="3561259"/>
          </a:xfrm>
        </p:spPr>
        <p:txBody>
          <a:bodyPr/>
          <a:lstStyle/>
          <a:p>
            <a:pPr marL="0" indent="0">
              <a:buNone/>
            </a:pPr>
            <a:r>
              <a:rPr lang="da-DK" dirty="0" smtClean="0">
                <a:solidFill>
                  <a:schemeClr val="tx2"/>
                </a:solidFill>
              </a:rPr>
              <a:t>Betydning for det faglige fællesskab:</a:t>
            </a:r>
          </a:p>
          <a:p>
            <a:endParaRPr lang="da-DK" dirty="0" smtClean="0">
              <a:solidFill>
                <a:schemeClr val="tx2"/>
              </a:solidFill>
            </a:endParaRPr>
          </a:p>
          <a:p>
            <a:r>
              <a:rPr lang="da-DK" sz="2400" dirty="0" smtClean="0">
                <a:solidFill>
                  <a:schemeClr val="tx2"/>
                </a:solidFill>
              </a:rPr>
              <a:t>Bidrage til, at der – både hos arbejdsgivere, politikere og i samfundet i øvrigt skabes gode betingelser for at diskutere, evaluere og fastholde principperne i dette etiske værdigrundlag </a:t>
            </a:r>
          </a:p>
          <a:p>
            <a:r>
              <a:rPr lang="da-DK" sz="2400" dirty="0" smtClean="0">
                <a:solidFill>
                  <a:schemeClr val="tx2"/>
                </a:solidFill>
              </a:rPr>
              <a:t>Tage vare på det fysiske og psykiske helbred samt på eget og kollegers arbejdsmiljø og trivsel</a:t>
            </a:r>
          </a:p>
        </p:txBody>
      </p:sp>
      <p:sp>
        <p:nvSpPr>
          <p:cNvPr id="6" name="Titel 1"/>
          <p:cNvSpPr txBox="1">
            <a:spLocks/>
          </p:cNvSpPr>
          <p:nvPr/>
        </p:nvSpPr>
        <p:spPr>
          <a:xfrm>
            <a:off x="240074" y="2121076"/>
            <a:ext cx="7056784" cy="1143000"/>
          </a:xfrm>
          <a:prstGeom prst="rect">
            <a:avLst/>
          </a:prstGeom>
          <a:solidFill>
            <a:schemeClr val="bg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3200" dirty="0" smtClean="0">
                <a:solidFill>
                  <a:srgbClr val="C00000"/>
                </a:solidFill>
              </a:rPr>
              <a:t>Diskuter ved bordene i 5 minutter:</a:t>
            </a:r>
          </a:p>
          <a:p>
            <a:pPr algn="l"/>
            <a:endParaRPr lang="da-DK" sz="2400" dirty="0" smtClean="0">
              <a:solidFill>
                <a:srgbClr val="C00000"/>
              </a:solidFill>
            </a:endParaRPr>
          </a:p>
          <a:p>
            <a:pPr algn="l"/>
            <a:r>
              <a:rPr lang="da-DK" sz="2400" i="1" dirty="0" smtClean="0">
                <a:solidFill>
                  <a:srgbClr val="C00000"/>
                </a:solidFill>
              </a:rPr>
              <a:t>Hvordan kan I sikre opmærksomheden på nedenstående ?</a:t>
            </a:r>
          </a:p>
          <a:p>
            <a:pPr algn="l"/>
            <a:r>
              <a:rPr lang="da-DK" sz="2400" i="1" dirty="0" smtClean="0">
                <a:solidFill>
                  <a:srgbClr val="C00000"/>
                </a:solidFill>
              </a:rPr>
              <a:t>Giv hinanden eksempler !!</a:t>
            </a:r>
            <a:endParaRPr lang="da-DK" sz="2400" i="1" dirty="0">
              <a:solidFill>
                <a:srgbClr val="C00000"/>
              </a:solidFill>
            </a:endParaRPr>
          </a:p>
        </p:txBody>
      </p:sp>
      <p:sp>
        <p:nvSpPr>
          <p:cNvPr id="2" name="Titel 1"/>
          <p:cNvSpPr>
            <a:spLocks noGrp="1"/>
          </p:cNvSpPr>
          <p:nvPr>
            <p:ph type="title"/>
          </p:nvPr>
        </p:nvSpPr>
        <p:spPr>
          <a:xfrm>
            <a:off x="457200" y="274638"/>
            <a:ext cx="5050904" cy="1143000"/>
          </a:xfrm>
        </p:spPr>
        <p:txBody>
          <a:bodyPr>
            <a:normAutofit fontScale="90000"/>
          </a:bodyPr>
          <a:lstStyle/>
          <a:p>
            <a:pPr algn="l"/>
            <a:r>
              <a:rPr lang="da-DK" dirty="0" smtClean="0">
                <a:solidFill>
                  <a:schemeClr val="tx2"/>
                </a:solidFill>
              </a:rPr>
              <a:t>Professionel integritet</a:t>
            </a:r>
            <a:endParaRPr lang="da-DK" dirty="0">
              <a:solidFill>
                <a:schemeClr val="tx2"/>
              </a:solidFill>
            </a:endParaRPr>
          </a:p>
        </p:txBody>
      </p:sp>
      <p:pic>
        <p:nvPicPr>
          <p:cNvPr id="6146" name="Picture 2" descr="Billedresultat for professionel integritet&quo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5997413"/>
            <a:ext cx="6939808" cy="69398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4" descr="Fra Stress til Trivsel hos kompetencepor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4860">
            <a:off x="5580112" y="565552"/>
            <a:ext cx="3178169" cy="130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8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74638"/>
            <a:ext cx="8640960" cy="1143000"/>
          </a:xfrm>
        </p:spPr>
        <p:txBody>
          <a:bodyPr>
            <a:noAutofit/>
          </a:bodyPr>
          <a:lstStyle/>
          <a:p>
            <a:pPr algn="l"/>
            <a:r>
              <a:rPr lang="da-DK" sz="3800" b="1" dirty="0" smtClean="0">
                <a:solidFill>
                  <a:schemeClr val="tx2"/>
                </a:solidFill>
              </a:rPr>
              <a:t>Socialpædagogernes etiske værdigrundlag</a:t>
            </a:r>
            <a:r>
              <a:rPr lang="da-DK" sz="1800" dirty="0" smtClean="0">
                <a:solidFill>
                  <a:schemeClr val="tx2"/>
                </a:solidFill>
              </a:rPr>
              <a:t/>
            </a:r>
            <a:br>
              <a:rPr lang="da-DK" sz="1800" dirty="0" smtClean="0">
                <a:solidFill>
                  <a:schemeClr val="tx2"/>
                </a:solidFill>
              </a:rPr>
            </a:br>
            <a:r>
              <a:rPr lang="da-DK" sz="1800" dirty="0" smtClean="0">
                <a:solidFill>
                  <a:schemeClr val="tx2"/>
                </a:solidFill>
              </a:rPr>
              <a:t>- </a:t>
            </a:r>
            <a:r>
              <a:rPr lang="da-DK" sz="2800" dirty="0" smtClean="0">
                <a:solidFill>
                  <a:schemeClr val="tx2"/>
                </a:solidFill>
              </a:rPr>
              <a:t>gælder i alle relationer</a:t>
            </a:r>
            <a:endParaRPr lang="da-DK" sz="2800" dirty="0">
              <a:solidFill>
                <a:schemeClr val="tx2"/>
              </a:solidFill>
            </a:endParaRPr>
          </a:p>
        </p:txBody>
      </p:sp>
      <p:sp>
        <p:nvSpPr>
          <p:cNvPr id="3" name="Pladsholder til indhold 2"/>
          <p:cNvSpPr>
            <a:spLocks noGrp="1"/>
          </p:cNvSpPr>
          <p:nvPr>
            <p:ph idx="1"/>
          </p:nvPr>
        </p:nvSpPr>
        <p:spPr/>
        <p:txBody>
          <a:bodyPr>
            <a:normAutofit/>
          </a:bodyPr>
          <a:lstStyle/>
          <a:p>
            <a:endParaRPr lang="da-DK" sz="2800" dirty="0" smtClean="0">
              <a:solidFill>
                <a:schemeClr val="tx2">
                  <a:lumMod val="75000"/>
                </a:schemeClr>
              </a:solidFill>
            </a:endParaRPr>
          </a:p>
          <a:p>
            <a:r>
              <a:rPr lang="da-DK" sz="2800" dirty="0" smtClean="0">
                <a:solidFill>
                  <a:schemeClr val="tx2">
                    <a:lumMod val="75000"/>
                  </a:schemeClr>
                </a:solidFill>
              </a:rPr>
              <a:t>Fra FN´s menneskerettigheder til etisk værdigrundlag</a:t>
            </a:r>
          </a:p>
          <a:p>
            <a:r>
              <a:rPr lang="da-DK" sz="2800" smtClean="0">
                <a:solidFill>
                  <a:schemeClr val="tx2">
                    <a:lumMod val="75000"/>
                  </a:schemeClr>
                </a:solidFill>
              </a:rPr>
              <a:t>Lidt </a:t>
            </a:r>
            <a:r>
              <a:rPr lang="da-DK" sz="2800" dirty="0" smtClean="0">
                <a:solidFill>
                  <a:schemeClr val="tx2">
                    <a:lumMod val="75000"/>
                  </a:schemeClr>
                </a:solidFill>
              </a:rPr>
              <a:t>om den socialpædagogiske kernefaglighed</a:t>
            </a:r>
          </a:p>
          <a:p>
            <a:r>
              <a:rPr lang="da-DK" sz="2800" dirty="0" smtClean="0">
                <a:solidFill>
                  <a:schemeClr val="tx2">
                    <a:lumMod val="75000"/>
                  </a:schemeClr>
                </a:solidFill>
              </a:rPr>
              <a:t>De etiske værdiers principper</a:t>
            </a:r>
          </a:p>
          <a:p>
            <a:r>
              <a:rPr lang="da-DK" sz="2800" dirty="0" smtClean="0">
                <a:solidFill>
                  <a:schemeClr val="tx2">
                    <a:lumMod val="75000"/>
                  </a:schemeClr>
                </a:solidFill>
              </a:rPr>
              <a:t>De etiske principper i praksis</a:t>
            </a:r>
          </a:p>
          <a:p>
            <a:r>
              <a:rPr lang="da-DK" sz="2800" dirty="0" smtClean="0">
                <a:solidFill>
                  <a:schemeClr val="tx2">
                    <a:lumMod val="75000"/>
                  </a:schemeClr>
                </a:solidFill>
              </a:rPr>
              <a:t>Det etiske værdigrundlag i alle relationer</a:t>
            </a:r>
          </a:p>
          <a:p>
            <a:r>
              <a:rPr lang="da-DK" sz="2800" dirty="0" smtClean="0">
                <a:solidFill>
                  <a:schemeClr val="tx2">
                    <a:lumMod val="75000"/>
                  </a:schemeClr>
                </a:solidFill>
              </a:rPr>
              <a:t>Dialog ved bordene om de fem etiske værdier i kommunikationen på arbejdspladsen</a:t>
            </a:r>
          </a:p>
          <a:p>
            <a:endParaRPr lang="da-DK" sz="2800" dirty="0" smtClean="0">
              <a:solidFill>
                <a:schemeClr val="tx2">
                  <a:lumMod val="75000"/>
                </a:schemeClr>
              </a:solidFill>
            </a:endParaRPr>
          </a:p>
          <a:p>
            <a:endParaRPr lang="da-DK" sz="2800" dirty="0">
              <a:solidFill>
                <a:schemeClr val="tx2">
                  <a:lumMod val="75000"/>
                </a:schemeClr>
              </a:solidFill>
            </a:endParaRPr>
          </a:p>
        </p:txBody>
      </p:sp>
    </p:spTree>
    <p:extLst>
      <p:ext uri="{BB962C8B-B14F-4D97-AF65-F5344CB8AC3E}">
        <p14:creationId xmlns:p14="http://schemas.microsoft.com/office/powerpoint/2010/main" val="8025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9552" y="1628801"/>
            <a:ext cx="8352928" cy="4253580"/>
          </a:xfrm>
        </p:spPr>
        <p:txBody>
          <a:bodyPr/>
          <a:lstStyle/>
          <a:p>
            <a:pPr marL="0" indent="0">
              <a:buNone/>
            </a:pPr>
            <a:r>
              <a:rPr lang="da-DK" sz="2400" dirty="0" smtClean="0">
                <a:solidFill>
                  <a:schemeClr val="tx2"/>
                </a:solidFill>
              </a:rPr>
              <a:t>Blikkenslager til brancheforening:</a:t>
            </a:r>
          </a:p>
          <a:p>
            <a:pPr marL="0" indent="0">
              <a:buNone/>
            </a:pPr>
            <a:endParaRPr lang="da-DK" sz="2400" dirty="0" smtClean="0">
              <a:solidFill>
                <a:schemeClr val="tx2"/>
              </a:solidFill>
            </a:endParaRPr>
          </a:p>
          <a:p>
            <a:pPr marL="0" indent="0">
              <a:buNone/>
            </a:pPr>
            <a:r>
              <a:rPr lang="da-DK" sz="2400" i="1" dirty="0" smtClean="0">
                <a:solidFill>
                  <a:srgbClr val="C00000"/>
                </a:solidFill>
              </a:rPr>
              <a:t>”Jeg har fundet ud af at saltsyre renser forstoppede </a:t>
            </a:r>
            <a:r>
              <a:rPr lang="da-DK" sz="2400" i="1" dirty="0" err="1" smtClean="0">
                <a:solidFill>
                  <a:srgbClr val="C00000"/>
                </a:solidFill>
              </a:rPr>
              <a:t>kloakkrør</a:t>
            </a:r>
            <a:r>
              <a:rPr lang="da-DK" sz="2400" i="1" dirty="0" smtClean="0">
                <a:solidFill>
                  <a:srgbClr val="C00000"/>
                </a:solidFill>
              </a:rPr>
              <a:t> virkelig godt”</a:t>
            </a:r>
          </a:p>
        </p:txBody>
      </p:sp>
      <p:sp>
        <p:nvSpPr>
          <p:cNvPr id="2" name="Titel 1"/>
          <p:cNvSpPr>
            <a:spLocks noGrp="1"/>
          </p:cNvSpPr>
          <p:nvPr>
            <p:ph type="title"/>
          </p:nvPr>
        </p:nvSpPr>
        <p:spPr>
          <a:xfrm>
            <a:off x="457200" y="274638"/>
            <a:ext cx="6923112" cy="1143000"/>
          </a:xfrm>
        </p:spPr>
        <p:txBody>
          <a:bodyPr>
            <a:normAutofit fontScale="90000"/>
          </a:bodyPr>
          <a:lstStyle/>
          <a:p>
            <a:pPr algn="l"/>
            <a:r>
              <a:rPr lang="da-DK" dirty="0" smtClean="0">
                <a:solidFill>
                  <a:schemeClr val="tx2"/>
                </a:solidFill>
              </a:rPr>
              <a:t>Det er svært at forstå hinanden</a:t>
            </a:r>
            <a:endParaRPr lang="da-DK" dirty="0">
              <a:solidFill>
                <a:schemeClr val="tx2"/>
              </a:solidFill>
            </a:endParaRPr>
          </a:p>
        </p:txBody>
      </p:sp>
      <p:pic>
        <p:nvPicPr>
          <p:cNvPr id="7170" name="Picture 2" descr="Billedresultat for saltsyre renser kloakrør&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24944"/>
            <a:ext cx="6979315" cy="367240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52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9552" y="1628801"/>
            <a:ext cx="8352928" cy="4253580"/>
          </a:xfrm>
        </p:spPr>
        <p:txBody>
          <a:bodyPr/>
          <a:lstStyle/>
          <a:p>
            <a:pPr marL="0" indent="0">
              <a:buNone/>
            </a:pPr>
            <a:r>
              <a:rPr lang="da-DK" sz="2400" dirty="0" smtClean="0">
                <a:solidFill>
                  <a:schemeClr val="tx2"/>
                </a:solidFill>
              </a:rPr>
              <a:t>Brancheforening svarer:</a:t>
            </a:r>
          </a:p>
          <a:p>
            <a:pPr marL="0" indent="0">
              <a:buNone/>
            </a:pPr>
            <a:endParaRPr lang="da-DK" sz="2400" dirty="0" smtClean="0">
              <a:solidFill>
                <a:schemeClr val="tx2"/>
              </a:solidFill>
            </a:endParaRPr>
          </a:p>
          <a:p>
            <a:pPr marL="0" indent="0">
              <a:buNone/>
            </a:pPr>
            <a:r>
              <a:rPr lang="da-DK" sz="2400" i="1" dirty="0" smtClean="0">
                <a:solidFill>
                  <a:srgbClr val="C00000"/>
                </a:solidFill>
              </a:rPr>
              <a:t>”Saltsyrens virkningsfuldhed er uomtvistelig, men den korrosive destillationsret er </a:t>
            </a:r>
            <a:r>
              <a:rPr lang="da-DK" sz="2400" i="1" dirty="0" err="1" smtClean="0">
                <a:solidFill>
                  <a:srgbClr val="C00000"/>
                </a:solidFill>
              </a:rPr>
              <a:t>incompatibel</a:t>
            </a:r>
            <a:r>
              <a:rPr lang="da-DK" sz="2400" i="1" dirty="0" smtClean="0">
                <a:solidFill>
                  <a:srgbClr val="C00000"/>
                </a:solidFill>
              </a:rPr>
              <a:t> med metallisk bestandighed”</a:t>
            </a:r>
          </a:p>
        </p:txBody>
      </p:sp>
      <p:sp>
        <p:nvSpPr>
          <p:cNvPr id="2" name="Titel 1"/>
          <p:cNvSpPr>
            <a:spLocks noGrp="1"/>
          </p:cNvSpPr>
          <p:nvPr>
            <p:ph type="title"/>
          </p:nvPr>
        </p:nvSpPr>
        <p:spPr>
          <a:xfrm>
            <a:off x="457200" y="274638"/>
            <a:ext cx="6923112" cy="1143000"/>
          </a:xfrm>
        </p:spPr>
        <p:txBody>
          <a:bodyPr>
            <a:normAutofit fontScale="90000"/>
          </a:bodyPr>
          <a:lstStyle/>
          <a:p>
            <a:pPr algn="l"/>
            <a:r>
              <a:rPr lang="da-DK" dirty="0" smtClean="0">
                <a:solidFill>
                  <a:schemeClr val="tx2"/>
                </a:solidFill>
              </a:rPr>
              <a:t>Det er svært at forstå hinanden</a:t>
            </a:r>
            <a:endParaRPr lang="da-DK" dirty="0">
              <a:solidFill>
                <a:schemeClr val="tx2"/>
              </a:solidFill>
            </a:endParaRPr>
          </a:p>
        </p:txBody>
      </p:sp>
      <p:pic>
        <p:nvPicPr>
          <p:cNvPr id="7170" name="Picture 2" descr="Billedresultat for saltsyre renser kloakrør&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24944"/>
            <a:ext cx="6979315" cy="367240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65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9552" y="1628801"/>
            <a:ext cx="8352928" cy="4253580"/>
          </a:xfrm>
        </p:spPr>
        <p:txBody>
          <a:bodyPr/>
          <a:lstStyle/>
          <a:p>
            <a:pPr marL="0" indent="0">
              <a:buNone/>
            </a:pPr>
            <a:r>
              <a:rPr lang="da-DK" sz="2400" dirty="0" smtClean="0">
                <a:solidFill>
                  <a:schemeClr val="tx2"/>
                </a:solidFill>
              </a:rPr>
              <a:t>Blikkenslageren skriver tilbage:</a:t>
            </a:r>
          </a:p>
          <a:p>
            <a:pPr marL="0" indent="0">
              <a:buNone/>
            </a:pPr>
            <a:endParaRPr lang="da-DK" sz="2400" dirty="0" smtClean="0">
              <a:solidFill>
                <a:schemeClr val="tx2"/>
              </a:solidFill>
            </a:endParaRPr>
          </a:p>
          <a:p>
            <a:pPr marL="0" indent="0">
              <a:buNone/>
            </a:pPr>
            <a:r>
              <a:rPr lang="da-DK" sz="2400" i="1" dirty="0" smtClean="0">
                <a:solidFill>
                  <a:srgbClr val="C00000"/>
                </a:solidFill>
              </a:rPr>
              <a:t>”Jeg er glad for at Rådet  er enig med mig”</a:t>
            </a:r>
          </a:p>
        </p:txBody>
      </p:sp>
      <p:sp>
        <p:nvSpPr>
          <p:cNvPr id="2" name="Titel 1"/>
          <p:cNvSpPr>
            <a:spLocks noGrp="1"/>
          </p:cNvSpPr>
          <p:nvPr>
            <p:ph type="title"/>
          </p:nvPr>
        </p:nvSpPr>
        <p:spPr>
          <a:xfrm>
            <a:off x="457200" y="274638"/>
            <a:ext cx="6923112" cy="1143000"/>
          </a:xfrm>
        </p:spPr>
        <p:txBody>
          <a:bodyPr>
            <a:normAutofit fontScale="90000"/>
          </a:bodyPr>
          <a:lstStyle/>
          <a:p>
            <a:pPr algn="l"/>
            <a:r>
              <a:rPr lang="da-DK" dirty="0" smtClean="0">
                <a:solidFill>
                  <a:schemeClr val="tx2"/>
                </a:solidFill>
              </a:rPr>
              <a:t>Det er svært at forstå hinanden</a:t>
            </a:r>
            <a:endParaRPr lang="da-DK" dirty="0">
              <a:solidFill>
                <a:schemeClr val="tx2"/>
              </a:solidFill>
            </a:endParaRPr>
          </a:p>
        </p:txBody>
      </p:sp>
      <p:pic>
        <p:nvPicPr>
          <p:cNvPr id="7170" name="Picture 2" descr="Billedresultat for saltsyre renser kloakrør&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24944"/>
            <a:ext cx="6979315" cy="367240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66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9552" y="1484784"/>
            <a:ext cx="8352928" cy="4253580"/>
          </a:xfrm>
        </p:spPr>
        <p:txBody>
          <a:bodyPr/>
          <a:lstStyle/>
          <a:p>
            <a:pPr marL="0" indent="0">
              <a:buNone/>
            </a:pPr>
            <a:r>
              <a:rPr lang="da-DK" sz="2400" dirty="0" smtClean="0">
                <a:solidFill>
                  <a:schemeClr val="tx2"/>
                </a:solidFill>
              </a:rPr>
              <a:t>Brancheforening svarer:</a:t>
            </a:r>
          </a:p>
          <a:p>
            <a:pPr marL="0" indent="0">
              <a:buNone/>
            </a:pPr>
            <a:endParaRPr lang="da-DK" sz="2400" dirty="0" smtClean="0">
              <a:solidFill>
                <a:schemeClr val="tx2"/>
              </a:solidFill>
            </a:endParaRPr>
          </a:p>
          <a:p>
            <a:pPr marL="0" indent="0">
              <a:buNone/>
            </a:pPr>
            <a:r>
              <a:rPr lang="da-DK" sz="2400" i="1" dirty="0" smtClean="0">
                <a:solidFill>
                  <a:srgbClr val="C00000"/>
                </a:solidFill>
              </a:rPr>
              <a:t>” Et eventuelt ansvar for frembringelse af </a:t>
            </a:r>
            <a:r>
              <a:rPr lang="da-DK" sz="2400" i="1" dirty="0" err="1" smtClean="0">
                <a:solidFill>
                  <a:srgbClr val="C00000"/>
                </a:solidFill>
              </a:rPr>
              <a:t>af</a:t>
            </a:r>
            <a:r>
              <a:rPr lang="da-DK" sz="2400" i="1" dirty="0" smtClean="0">
                <a:solidFill>
                  <a:srgbClr val="C00000"/>
                </a:solidFill>
              </a:rPr>
              <a:t> </a:t>
            </a:r>
            <a:r>
              <a:rPr lang="da-DK" sz="2400" i="1" dirty="0" err="1" smtClean="0">
                <a:solidFill>
                  <a:srgbClr val="C00000"/>
                </a:solidFill>
              </a:rPr>
              <a:t>toxicale</a:t>
            </a:r>
            <a:r>
              <a:rPr lang="da-DK" sz="2400" i="1" dirty="0" smtClean="0">
                <a:solidFill>
                  <a:srgbClr val="C00000"/>
                </a:solidFill>
              </a:rPr>
              <a:t> og </a:t>
            </a:r>
            <a:r>
              <a:rPr lang="da-DK" sz="2400" i="1" dirty="0" err="1" smtClean="0">
                <a:solidFill>
                  <a:srgbClr val="C00000"/>
                </a:solidFill>
              </a:rPr>
              <a:t>noxiøse</a:t>
            </a:r>
            <a:r>
              <a:rPr lang="da-DK" sz="2400" i="1" dirty="0" smtClean="0">
                <a:solidFill>
                  <a:srgbClr val="C00000"/>
                </a:solidFill>
              </a:rPr>
              <a:t> </a:t>
            </a:r>
            <a:r>
              <a:rPr lang="da-DK" sz="2400" i="1" dirty="0" err="1" smtClean="0">
                <a:solidFill>
                  <a:srgbClr val="C00000"/>
                </a:solidFill>
              </a:rPr>
              <a:t>residier</a:t>
            </a:r>
            <a:r>
              <a:rPr lang="da-DK" sz="2400" i="1" dirty="0" smtClean="0">
                <a:solidFill>
                  <a:srgbClr val="C00000"/>
                </a:solidFill>
              </a:rPr>
              <a:t> med saltsyre kan ikke tages herfra, og vi foreslår at De indfører en alternativ procedure”</a:t>
            </a:r>
          </a:p>
        </p:txBody>
      </p:sp>
      <p:sp>
        <p:nvSpPr>
          <p:cNvPr id="2" name="Titel 1"/>
          <p:cNvSpPr>
            <a:spLocks noGrp="1"/>
          </p:cNvSpPr>
          <p:nvPr>
            <p:ph type="title"/>
          </p:nvPr>
        </p:nvSpPr>
        <p:spPr>
          <a:xfrm>
            <a:off x="457200" y="274638"/>
            <a:ext cx="6923112" cy="1143000"/>
          </a:xfrm>
        </p:spPr>
        <p:txBody>
          <a:bodyPr>
            <a:normAutofit fontScale="90000"/>
          </a:bodyPr>
          <a:lstStyle/>
          <a:p>
            <a:pPr algn="l"/>
            <a:r>
              <a:rPr lang="da-DK" dirty="0" smtClean="0">
                <a:solidFill>
                  <a:schemeClr val="tx2"/>
                </a:solidFill>
              </a:rPr>
              <a:t>Det er svært at forstå hinanden</a:t>
            </a:r>
            <a:endParaRPr lang="da-DK" dirty="0">
              <a:solidFill>
                <a:schemeClr val="tx2"/>
              </a:solidFill>
            </a:endParaRPr>
          </a:p>
        </p:txBody>
      </p:sp>
      <p:pic>
        <p:nvPicPr>
          <p:cNvPr id="7170" name="Picture 2" descr="Billedresultat for saltsyre renser kloakrør&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24944"/>
            <a:ext cx="6979315" cy="367240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9552" y="1628801"/>
            <a:ext cx="8352928" cy="4253580"/>
          </a:xfrm>
        </p:spPr>
        <p:txBody>
          <a:bodyPr/>
          <a:lstStyle/>
          <a:p>
            <a:pPr marL="0" indent="0">
              <a:buNone/>
            </a:pPr>
            <a:r>
              <a:rPr lang="da-DK" sz="2400" dirty="0" smtClean="0">
                <a:solidFill>
                  <a:schemeClr val="tx2"/>
                </a:solidFill>
              </a:rPr>
              <a:t>Blikkenslageren skriver tilbage:</a:t>
            </a:r>
          </a:p>
          <a:p>
            <a:pPr marL="0" indent="0">
              <a:buNone/>
            </a:pPr>
            <a:endParaRPr lang="da-DK" sz="2400" dirty="0" smtClean="0">
              <a:solidFill>
                <a:schemeClr val="tx2"/>
              </a:solidFill>
            </a:endParaRPr>
          </a:p>
          <a:p>
            <a:pPr marL="0" indent="0">
              <a:buNone/>
            </a:pPr>
            <a:r>
              <a:rPr lang="da-DK" sz="2400" i="1" dirty="0" smtClean="0">
                <a:solidFill>
                  <a:srgbClr val="C00000"/>
                </a:solidFill>
              </a:rPr>
              <a:t>”Det glæder mig at De vil indføre fremgangsmåden”</a:t>
            </a:r>
          </a:p>
        </p:txBody>
      </p:sp>
      <p:sp>
        <p:nvSpPr>
          <p:cNvPr id="2" name="Titel 1"/>
          <p:cNvSpPr>
            <a:spLocks noGrp="1"/>
          </p:cNvSpPr>
          <p:nvPr>
            <p:ph type="title"/>
          </p:nvPr>
        </p:nvSpPr>
        <p:spPr>
          <a:xfrm>
            <a:off x="457200" y="274638"/>
            <a:ext cx="6923112" cy="1143000"/>
          </a:xfrm>
        </p:spPr>
        <p:txBody>
          <a:bodyPr>
            <a:normAutofit fontScale="90000"/>
          </a:bodyPr>
          <a:lstStyle/>
          <a:p>
            <a:pPr algn="l"/>
            <a:r>
              <a:rPr lang="da-DK" dirty="0" smtClean="0">
                <a:solidFill>
                  <a:schemeClr val="tx2"/>
                </a:solidFill>
              </a:rPr>
              <a:t>Det er svært at forstå hinanden</a:t>
            </a:r>
            <a:endParaRPr lang="da-DK" dirty="0">
              <a:solidFill>
                <a:schemeClr val="tx2"/>
              </a:solidFill>
            </a:endParaRPr>
          </a:p>
        </p:txBody>
      </p:sp>
      <p:pic>
        <p:nvPicPr>
          <p:cNvPr id="7170" name="Picture 2" descr="Billedresultat for saltsyre renser kloakrør&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24944"/>
            <a:ext cx="6979315" cy="367240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95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9552" y="1484784"/>
            <a:ext cx="8352928" cy="4253580"/>
          </a:xfrm>
        </p:spPr>
        <p:txBody>
          <a:bodyPr/>
          <a:lstStyle/>
          <a:p>
            <a:pPr marL="0" indent="0">
              <a:buNone/>
            </a:pPr>
            <a:r>
              <a:rPr lang="da-DK" sz="2400" dirty="0" smtClean="0">
                <a:solidFill>
                  <a:schemeClr val="tx2"/>
                </a:solidFill>
              </a:rPr>
              <a:t>Brancheforening svarer:</a:t>
            </a:r>
          </a:p>
          <a:p>
            <a:pPr marL="0" indent="0">
              <a:buNone/>
            </a:pPr>
            <a:endParaRPr lang="da-DK" sz="2400" dirty="0" smtClean="0">
              <a:solidFill>
                <a:schemeClr val="tx2"/>
              </a:solidFill>
            </a:endParaRPr>
          </a:p>
          <a:p>
            <a:pPr marL="0" indent="0">
              <a:buNone/>
            </a:pPr>
            <a:r>
              <a:rPr lang="da-DK" sz="2400" i="1" dirty="0" smtClean="0">
                <a:solidFill>
                  <a:srgbClr val="C00000"/>
                </a:solidFill>
              </a:rPr>
              <a:t>”Brug ikke saltsyre, det æder røret og hele lortet”</a:t>
            </a:r>
          </a:p>
        </p:txBody>
      </p:sp>
      <p:sp>
        <p:nvSpPr>
          <p:cNvPr id="2" name="Titel 1"/>
          <p:cNvSpPr>
            <a:spLocks noGrp="1"/>
          </p:cNvSpPr>
          <p:nvPr>
            <p:ph type="title"/>
          </p:nvPr>
        </p:nvSpPr>
        <p:spPr>
          <a:xfrm>
            <a:off x="457200" y="274638"/>
            <a:ext cx="6923112" cy="1143000"/>
          </a:xfrm>
        </p:spPr>
        <p:txBody>
          <a:bodyPr>
            <a:normAutofit fontScale="90000"/>
          </a:bodyPr>
          <a:lstStyle/>
          <a:p>
            <a:pPr algn="l"/>
            <a:r>
              <a:rPr lang="da-DK" dirty="0" smtClean="0">
                <a:solidFill>
                  <a:schemeClr val="tx2"/>
                </a:solidFill>
              </a:rPr>
              <a:t>Det er svært at forstå hinanden</a:t>
            </a:r>
            <a:endParaRPr lang="da-DK" dirty="0">
              <a:solidFill>
                <a:schemeClr val="tx2"/>
              </a:solidFill>
            </a:endParaRPr>
          </a:p>
        </p:txBody>
      </p:sp>
      <p:pic>
        <p:nvPicPr>
          <p:cNvPr id="7170" name="Picture 2" descr="Billedresultat for saltsyre renser kloakrør&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24944"/>
            <a:ext cx="6979315" cy="367240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5" name="Picture 2" descr="http://www.kvaekerne.dk/personal/HAA/images/sk_1838_4.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6000"/>
                    </a14:imgEffect>
                  </a14:imgLayer>
                </a14:imgProps>
              </a:ext>
              <a:ext uri="{28A0092B-C50C-407E-A947-70E740481C1C}">
                <a14:useLocalDpi xmlns:a14="http://schemas.microsoft.com/office/drawing/2010/main" val="0"/>
              </a:ext>
            </a:extLst>
          </a:blip>
          <a:srcRect/>
          <a:stretch>
            <a:fillRect/>
          </a:stretch>
        </p:blipFill>
        <p:spPr bwMode="auto">
          <a:xfrm rot="160663">
            <a:off x="3164424" y="3184143"/>
            <a:ext cx="2820076" cy="299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289986" y="5869450"/>
            <a:ext cx="8568952" cy="757130"/>
          </a:xfrm>
          <a:prstGeom prst="rect">
            <a:avLst/>
          </a:prstGeom>
        </p:spPr>
        <p:txBody>
          <a:bodyPr wrap="square">
            <a:spAutoFit/>
          </a:bodyPr>
          <a:lstStyle/>
          <a:p>
            <a:pPr algn="ctr">
              <a:lnSpc>
                <a:spcPct val="80000"/>
              </a:lnSpc>
              <a:buFontTx/>
              <a:buChar char="-"/>
              <a:defRPr/>
            </a:pPr>
            <a:r>
              <a:rPr lang="da-DK" altLang="da-DK" i="1" dirty="0">
                <a:solidFill>
                  <a:srgbClr val="C00000"/>
                </a:solidFill>
                <a:latin typeface="Comic Sans MS" pitchFamily="66" charset="0"/>
              </a:rPr>
              <a:t>at man , </a:t>
            </a:r>
            <a:r>
              <a:rPr lang="da-DK" altLang="da-DK" i="1" dirty="0" err="1">
                <a:solidFill>
                  <a:srgbClr val="C00000"/>
                </a:solidFill>
                <a:latin typeface="Comic Sans MS" pitchFamily="66" charset="0"/>
              </a:rPr>
              <a:t>naar</a:t>
            </a:r>
            <a:r>
              <a:rPr lang="da-DK" altLang="da-DK" i="1" dirty="0">
                <a:solidFill>
                  <a:srgbClr val="C00000"/>
                </a:solidFill>
                <a:latin typeface="Comic Sans MS" pitchFamily="66" charset="0"/>
              </a:rPr>
              <a:t> det i sandhed skal lykkes en at føre et menneske hen til et bestemt Sted, først og fremmest </a:t>
            </a:r>
            <a:r>
              <a:rPr lang="da-DK" altLang="da-DK" i="1" dirty="0" err="1">
                <a:solidFill>
                  <a:srgbClr val="C00000"/>
                </a:solidFill>
                <a:latin typeface="Comic Sans MS" pitchFamily="66" charset="0"/>
              </a:rPr>
              <a:t>maa</a:t>
            </a:r>
            <a:r>
              <a:rPr lang="da-DK" altLang="da-DK" i="1" dirty="0">
                <a:solidFill>
                  <a:srgbClr val="C00000"/>
                </a:solidFill>
                <a:latin typeface="Comic Sans MS" pitchFamily="66" charset="0"/>
              </a:rPr>
              <a:t>  passe </a:t>
            </a:r>
            <a:r>
              <a:rPr lang="da-DK" altLang="da-DK" i="1" dirty="0" err="1">
                <a:solidFill>
                  <a:srgbClr val="C00000"/>
                </a:solidFill>
                <a:latin typeface="Comic Sans MS" pitchFamily="66" charset="0"/>
              </a:rPr>
              <a:t>paa</a:t>
            </a:r>
            <a:r>
              <a:rPr lang="da-DK" altLang="da-DK" i="1" dirty="0">
                <a:solidFill>
                  <a:srgbClr val="C00000"/>
                </a:solidFill>
                <a:latin typeface="Comic Sans MS" pitchFamily="66" charset="0"/>
              </a:rPr>
              <a:t> at finde ham der, hvor han er , og begynde der. </a:t>
            </a:r>
          </a:p>
        </p:txBody>
      </p:sp>
    </p:spTree>
    <p:extLst>
      <p:ext uri="{BB962C8B-B14F-4D97-AF65-F5344CB8AC3E}">
        <p14:creationId xmlns:p14="http://schemas.microsoft.com/office/powerpoint/2010/main" val="232138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a Stress til Trivsel hos kompetencepor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04864"/>
            <a:ext cx="7992888" cy="3291192"/>
          </a:xfrm>
          <a:prstGeom prst="rect">
            <a:avLst/>
          </a:prstGeom>
          <a:noFill/>
          <a:extLst>
            <a:ext uri="{909E8E84-426E-40DD-AFC4-6F175D3DCCD1}">
              <a14:hiddenFill xmlns:a14="http://schemas.microsoft.com/office/drawing/2010/main">
                <a:solidFill>
                  <a:srgbClr val="FFFFFF"/>
                </a:solidFill>
              </a14:hiddenFill>
            </a:ext>
          </a:extLst>
        </p:spPr>
      </p:pic>
      <p:sp>
        <p:nvSpPr>
          <p:cNvPr id="4" name="Undertitel 3"/>
          <p:cNvSpPr>
            <a:spLocks noGrp="1"/>
          </p:cNvSpPr>
          <p:nvPr>
            <p:ph type="subTitle" idx="1"/>
          </p:nvPr>
        </p:nvSpPr>
        <p:spPr>
          <a:xfrm>
            <a:off x="1331640" y="5445224"/>
            <a:ext cx="6400800" cy="1752600"/>
          </a:xfrm>
        </p:spPr>
        <p:txBody>
          <a:bodyPr/>
          <a:lstStyle/>
          <a:p>
            <a:r>
              <a:rPr lang="da-DK" dirty="0" smtClean="0">
                <a:solidFill>
                  <a:schemeClr val="tx2"/>
                </a:solidFill>
              </a:rPr>
              <a:t>TAK FOR ORDET</a:t>
            </a:r>
          </a:p>
        </p:txBody>
      </p:sp>
      <p:sp>
        <p:nvSpPr>
          <p:cNvPr id="9" name="Undertitel 3"/>
          <p:cNvSpPr txBox="1">
            <a:spLocks/>
          </p:cNvSpPr>
          <p:nvPr/>
        </p:nvSpPr>
        <p:spPr>
          <a:xfrm>
            <a:off x="1263588" y="1167819"/>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da-DK" sz="2400" i="1" dirty="0">
              <a:solidFill>
                <a:schemeClr val="tx2"/>
              </a:solidFill>
            </a:endParaRPr>
          </a:p>
        </p:txBody>
      </p:sp>
    </p:spTree>
    <p:extLst>
      <p:ext uri="{BB962C8B-B14F-4D97-AF65-F5344CB8AC3E}">
        <p14:creationId xmlns:p14="http://schemas.microsoft.com/office/powerpoint/2010/main" val="3262044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28"/>
                                        </p:tgtEl>
                                        <p:attrNameLst>
                                          <p:attrName>r</p:attrName>
                                        </p:attrNameLst>
                                      </p:cBhvr>
                                    </p:animRot>
                                    <p:animRot by="-240000">
                                      <p:cBhvr>
                                        <p:cTn id="17" dur="200" fill="hold">
                                          <p:stCondLst>
                                            <p:cond delay="200"/>
                                          </p:stCondLst>
                                        </p:cTn>
                                        <p:tgtEl>
                                          <p:spTgt spid="1028"/>
                                        </p:tgtEl>
                                        <p:attrNameLst>
                                          <p:attrName>r</p:attrName>
                                        </p:attrNameLst>
                                      </p:cBhvr>
                                    </p:animRot>
                                    <p:animRot by="240000">
                                      <p:cBhvr>
                                        <p:cTn id="18" dur="200" fill="hold">
                                          <p:stCondLst>
                                            <p:cond delay="400"/>
                                          </p:stCondLst>
                                        </p:cTn>
                                        <p:tgtEl>
                                          <p:spTgt spid="1028"/>
                                        </p:tgtEl>
                                        <p:attrNameLst>
                                          <p:attrName>r</p:attrName>
                                        </p:attrNameLst>
                                      </p:cBhvr>
                                    </p:animRot>
                                    <p:animRot by="-240000">
                                      <p:cBhvr>
                                        <p:cTn id="19" dur="200" fill="hold">
                                          <p:stCondLst>
                                            <p:cond delay="600"/>
                                          </p:stCondLst>
                                        </p:cTn>
                                        <p:tgtEl>
                                          <p:spTgt spid="1028"/>
                                        </p:tgtEl>
                                        <p:attrNameLst>
                                          <p:attrName>r</p:attrName>
                                        </p:attrNameLst>
                                      </p:cBhvr>
                                    </p:animRot>
                                    <p:animRot by="120000">
                                      <p:cBhvr>
                                        <p:cTn id="20"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a-DK"/>
          </a:p>
        </p:txBody>
      </p:sp>
      <p:sp>
        <p:nvSpPr>
          <p:cNvPr id="3" name="Undertitel 2"/>
          <p:cNvSpPr>
            <a:spLocks noGrp="1"/>
          </p:cNvSpPr>
          <p:nvPr>
            <p:ph type="subTitle" idx="1"/>
          </p:nvPr>
        </p:nvSpPr>
        <p:spPr/>
        <p:txBody>
          <a:bodyPr/>
          <a:lstStyle/>
          <a:p>
            <a:endParaRPr lang="da-DK"/>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16703">
            <a:off x="2458946" y="785770"/>
            <a:ext cx="3694696" cy="5382396"/>
          </a:xfrm>
          <a:prstGeom prst="rect">
            <a:avLst/>
          </a:prstGeom>
          <a:noFill/>
          <a:ln>
            <a:noFill/>
          </a:ln>
          <a:effectLst>
            <a:outerShdw blurRad="330200" dist="152400" dir="201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10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6000"/>
                    </a14:imgEffect>
                  </a14:imgLayer>
                </a14:imgProps>
              </a:ext>
              <a:ext uri="{28A0092B-C50C-407E-A947-70E740481C1C}">
                <a14:useLocalDpi xmlns:a14="http://schemas.microsoft.com/office/drawing/2010/main" val="0"/>
              </a:ext>
            </a:extLst>
          </a:blip>
          <a:srcRect/>
          <a:stretch>
            <a:fillRect/>
          </a:stretch>
        </p:blipFill>
        <p:spPr bwMode="auto">
          <a:xfrm>
            <a:off x="-515154" y="0"/>
            <a:ext cx="965915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611560" y="188640"/>
            <a:ext cx="7772400" cy="1470025"/>
          </a:xfrm>
        </p:spPr>
        <p:txBody>
          <a:bodyPr/>
          <a:lstStyle/>
          <a:p>
            <a:r>
              <a:rPr lang="da-DK" b="1" dirty="0" smtClean="0">
                <a:solidFill>
                  <a:schemeClr val="tx2"/>
                </a:solidFill>
              </a:rPr>
              <a:t>Forenede nationers </a:t>
            </a:r>
            <a:br>
              <a:rPr lang="da-DK" b="1" dirty="0" smtClean="0">
                <a:solidFill>
                  <a:schemeClr val="tx2"/>
                </a:solidFill>
              </a:rPr>
            </a:br>
            <a:r>
              <a:rPr lang="da-DK" b="1" dirty="0" smtClean="0">
                <a:solidFill>
                  <a:schemeClr val="tx2"/>
                </a:solidFill>
              </a:rPr>
              <a:t>menneskerettigheder</a:t>
            </a:r>
            <a:endParaRPr lang="da-DK" b="1" dirty="0">
              <a:solidFill>
                <a:schemeClr val="tx2"/>
              </a:solidFill>
            </a:endParaRPr>
          </a:p>
        </p:txBody>
      </p:sp>
    </p:spTree>
    <p:extLst>
      <p:ext uri="{BB962C8B-B14F-4D97-AF65-F5344CB8AC3E}">
        <p14:creationId xmlns:p14="http://schemas.microsoft.com/office/powerpoint/2010/main" val="290247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6000"/>
                    </a14:imgEffect>
                  </a14:imgLayer>
                </a14:imgProps>
              </a:ext>
              <a:ext uri="{28A0092B-C50C-407E-A947-70E740481C1C}">
                <a14:useLocalDpi xmlns:a14="http://schemas.microsoft.com/office/drawing/2010/main" val="0"/>
              </a:ext>
            </a:extLst>
          </a:blip>
          <a:srcRect/>
          <a:stretch>
            <a:fillRect/>
          </a:stretch>
        </p:blipFill>
        <p:spPr bwMode="auto">
          <a:xfrm>
            <a:off x="-515154" y="0"/>
            <a:ext cx="965915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611560" y="188640"/>
            <a:ext cx="7772400" cy="1470025"/>
          </a:xfrm>
        </p:spPr>
        <p:txBody>
          <a:bodyPr/>
          <a:lstStyle/>
          <a:p>
            <a:r>
              <a:rPr lang="da-DK" b="1" dirty="0" smtClean="0">
                <a:solidFill>
                  <a:schemeClr val="tx2"/>
                </a:solidFill>
              </a:rPr>
              <a:t>Forenede nationers </a:t>
            </a:r>
            <a:br>
              <a:rPr lang="da-DK" b="1" dirty="0" smtClean="0">
                <a:solidFill>
                  <a:schemeClr val="tx2"/>
                </a:solidFill>
              </a:rPr>
            </a:br>
            <a:r>
              <a:rPr lang="da-DK" b="1" dirty="0" smtClean="0">
                <a:solidFill>
                  <a:schemeClr val="tx2"/>
                </a:solidFill>
              </a:rPr>
              <a:t>menneskerettigheder</a:t>
            </a:r>
            <a:endParaRPr lang="da-DK" b="1" dirty="0">
              <a:solidFill>
                <a:schemeClr val="tx2"/>
              </a:solidFill>
            </a:endParaRPr>
          </a:p>
        </p:txBody>
      </p:sp>
      <p:sp>
        <p:nvSpPr>
          <p:cNvPr id="3" name="Undertitel 2"/>
          <p:cNvSpPr>
            <a:spLocks noGrp="1"/>
          </p:cNvSpPr>
          <p:nvPr>
            <p:ph type="subTitle" idx="1"/>
          </p:nvPr>
        </p:nvSpPr>
        <p:spPr>
          <a:xfrm>
            <a:off x="1187624" y="2492896"/>
            <a:ext cx="6400800" cy="1752600"/>
          </a:xfrm>
        </p:spPr>
        <p:txBody>
          <a:bodyPr>
            <a:noAutofit/>
          </a:bodyPr>
          <a:lstStyle/>
          <a:p>
            <a:r>
              <a:rPr lang="da-DK" sz="2800" dirty="0" smtClean="0">
                <a:solidFill>
                  <a:schemeClr val="tx2">
                    <a:lumMod val="75000"/>
                  </a:schemeClr>
                </a:solidFill>
              </a:rPr>
              <a:t>Alle mennesker er født </a:t>
            </a:r>
            <a:r>
              <a:rPr lang="da-DK" sz="2800" dirty="0" smtClean="0">
                <a:solidFill>
                  <a:schemeClr val="tx1"/>
                </a:solidFill>
              </a:rPr>
              <a:t>frie </a:t>
            </a:r>
            <a:r>
              <a:rPr lang="da-DK" sz="2800" dirty="0" smtClean="0">
                <a:solidFill>
                  <a:schemeClr val="tx2">
                    <a:lumMod val="75000"/>
                  </a:schemeClr>
                </a:solidFill>
              </a:rPr>
              <a:t>og lige i værdighed og rettigheder. De er udstyret med fornuft og samvittighed, og de bør handle mod hverandre i en broderskabets ånd.</a:t>
            </a:r>
            <a:endParaRPr lang="da-DK" sz="2800" dirty="0">
              <a:solidFill>
                <a:schemeClr val="tx2">
                  <a:lumMod val="75000"/>
                </a:schemeClr>
              </a:solidFill>
            </a:endParaRPr>
          </a:p>
        </p:txBody>
      </p:sp>
    </p:spTree>
    <p:extLst>
      <p:ext uri="{BB962C8B-B14F-4D97-AF65-F5344CB8AC3E}">
        <p14:creationId xmlns:p14="http://schemas.microsoft.com/office/powerpoint/2010/main" val="102365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6000"/>
                    </a14:imgEffect>
                  </a14:imgLayer>
                </a14:imgProps>
              </a:ext>
              <a:ext uri="{28A0092B-C50C-407E-A947-70E740481C1C}">
                <a14:useLocalDpi xmlns:a14="http://schemas.microsoft.com/office/drawing/2010/main" val="0"/>
              </a:ext>
            </a:extLst>
          </a:blip>
          <a:srcRect/>
          <a:stretch>
            <a:fillRect/>
          </a:stretch>
        </p:blipFill>
        <p:spPr bwMode="auto">
          <a:xfrm>
            <a:off x="-515154" y="0"/>
            <a:ext cx="965915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611560" y="188640"/>
            <a:ext cx="7772400" cy="1470025"/>
          </a:xfrm>
        </p:spPr>
        <p:txBody>
          <a:bodyPr/>
          <a:lstStyle/>
          <a:p>
            <a:r>
              <a:rPr lang="da-DK" b="1" dirty="0" smtClean="0">
                <a:solidFill>
                  <a:schemeClr val="tx2"/>
                </a:solidFill>
              </a:rPr>
              <a:t>Forenede nationers </a:t>
            </a:r>
            <a:br>
              <a:rPr lang="da-DK" b="1" dirty="0" smtClean="0">
                <a:solidFill>
                  <a:schemeClr val="tx2"/>
                </a:solidFill>
              </a:rPr>
            </a:br>
            <a:r>
              <a:rPr lang="da-DK" b="1" dirty="0" smtClean="0">
                <a:solidFill>
                  <a:schemeClr val="tx2"/>
                </a:solidFill>
              </a:rPr>
              <a:t>menneskerettigheder</a:t>
            </a:r>
            <a:endParaRPr lang="da-DK" b="1" dirty="0">
              <a:solidFill>
                <a:schemeClr val="tx2"/>
              </a:solidFill>
            </a:endParaRPr>
          </a:p>
        </p:txBody>
      </p:sp>
      <p:sp>
        <p:nvSpPr>
          <p:cNvPr id="3" name="Undertitel 2"/>
          <p:cNvSpPr>
            <a:spLocks noGrp="1"/>
          </p:cNvSpPr>
          <p:nvPr>
            <p:ph type="subTitle" idx="1"/>
          </p:nvPr>
        </p:nvSpPr>
        <p:spPr>
          <a:xfrm>
            <a:off x="1187624" y="2492896"/>
            <a:ext cx="6400800" cy="1752600"/>
          </a:xfrm>
        </p:spPr>
        <p:txBody>
          <a:bodyPr>
            <a:noAutofit/>
          </a:bodyPr>
          <a:lstStyle/>
          <a:p>
            <a:r>
              <a:rPr lang="da-DK" sz="2800" dirty="0" smtClean="0">
                <a:solidFill>
                  <a:schemeClr val="tx2">
                    <a:lumMod val="75000"/>
                  </a:schemeClr>
                </a:solidFill>
              </a:rPr>
              <a:t>Alle mennesker er født </a:t>
            </a:r>
            <a:r>
              <a:rPr lang="da-DK" sz="2800" dirty="0" smtClean="0">
                <a:solidFill>
                  <a:srgbClr val="C00000"/>
                </a:solidFill>
              </a:rPr>
              <a:t>frie</a:t>
            </a:r>
            <a:r>
              <a:rPr lang="da-DK" sz="2800" dirty="0" smtClean="0">
                <a:solidFill>
                  <a:schemeClr val="tx2">
                    <a:lumMod val="75000"/>
                  </a:schemeClr>
                </a:solidFill>
              </a:rPr>
              <a:t> og </a:t>
            </a:r>
            <a:r>
              <a:rPr lang="da-DK" sz="2800" dirty="0" smtClean="0">
                <a:solidFill>
                  <a:srgbClr val="C00000"/>
                </a:solidFill>
              </a:rPr>
              <a:t>lige</a:t>
            </a:r>
            <a:r>
              <a:rPr lang="da-DK" sz="2800" dirty="0" smtClean="0">
                <a:solidFill>
                  <a:schemeClr val="tx2">
                    <a:lumMod val="75000"/>
                  </a:schemeClr>
                </a:solidFill>
              </a:rPr>
              <a:t> i værdighed og rettigheder. De er udstyret med fornuft og samvittighed, og de bør handle mod hverandre i en broderskabets ånd.</a:t>
            </a:r>
            <a:endParaRPr lang="da-DK" sz="2800" dirty="0">
              <a:solidFill>
                <a:schemeClr val="tx2">
                  <a:lumMod val="75000"/>
                </a:schemeClr>
              </a:solidFill>
            </a:endParaRPr>
          </a:p>
        </p:txBody>
      </p:sp>
    </p:spTree>
    <p:extLst>
      <p:ext uri="{BB962C8B-B14F-4D97-AF65-F5344CB8AC3E}">
        <p14:creationId xmlns:p14="http://schemas.microsoft.com/office/powerpoint/2010/main" val="376680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6000"/>
                    </a14:imgEffect>
                  </a14:imgLayer>
                </a14:imgProps>
              </a:ext>
              <a:ext uri="{28A0092B-C50C-407E-A947-70E740481C1C}">
                <a14:useLocalDpi xmlns:a14="http://schemas.microsoft.com/office/drawing/2010/main" val="0"/>
              </a:ext>
            </a:extLst>
          </a:blip>
          <a:srcRect/>
          <a:stretch>
            <a:fillRect/>
          </a:stretch>
        </p:blipFill>
        <p:spPr bwMode="auto">
          <a:xfrm>
            <a:off x="-511189" y="0"/>
            <a:ext cx="965915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611560" y="188640"/>
            <a:ext cx="7772400" cy="1470025"/>
          </a:xfrm>
        </p:spPr>
        <p:txBody>
          <a:bodyPr/>
          <a:lstStyle/>
          <a:p>
            <a:r>
              <a:rPr lang="da-DK" b="1" dirty="0" smtClean="0">
                <a:solidFill>
                  <a:schemeClr val="tx2"/>
                </a:solidFill>
              </a:rPr>
              <a:t>Forenede nationers </a:t>
            </a:r>
            <a:br>
              <a:rPr lang="da-DK" b="1" dirty="0" smtClean="0">
                <a:solidFill>
                  <a:schemeClr val="tx2"/>
                </a:solidFill>
              </a:rPr>
            </a:br>
            <a:r>
              <a:rPr lang="da-DK" b="1" dirty="0" smtClean="0">
                <a:solidFill>
                  <a:schemeClr val="tx2"/>
                </a:solidFill>
              </a:rPr>
              <a:t>menneskerettigheder</a:t>
            </a:r>
            <a:endParaRPr lang="da-DK" b="1" dirty="0">
              <a:solidFill>
                <a:schemeClr val="tx2"/>
              </a:solidFill>
            </a:endParaRPr>
          </a:p>
        </p:txBody>
      </p:sp>
      <p:sp>
        <p:nvSpPr>
          <p:cNvPr id="3" name="Undertitel 2"/>
          <p:cNvSpPr>
            <a:spLocks noGrp="1"/>
          </p:cNvSpPr>
          <p:nvPr>
            <p:ph type="subTitle" idx="1"/>
          </p:nvPr>
        </p:nvSpPr>
        <p:spPr>
          <a:xfrm>
            <a:off x="1187624" y="2492896"/>
            <a:ext cx="6400800" cy="1752600"/>
          </a:xfrm>
        </p:spPr>
        <p:txBody>
          <a:bodyPr>
            <a:noAutofit/>
          </a:bodyPr>
          <a:lstStyle/>
          <a:p>
            <a:r>
              <a:rPr lang="da-DK" sz="2800" dirty="0" smtClean="0">
                <a:solidFill>
                  <a:schemeClr val="tx2">
                    <a:lumMod val="75000"/>
                  </a:schemeClr>
                </a:solidFill>
              </a:rPr>
              <a:t>Alle mennesker er født </a:t>
            </a:r>
            <a:r>
              <a:rPr lang="da-DK" sz="2800" dirty="0" smtClean="0">
                <a:solidFill>
                  <a:srgbClr val="C00000"/>
                </a:solidFill>
              </a:rPr>
              <a:t>frie</a:t>
            </a:r>
            <a:r>
              <a:rPr lang="da-DK" sz="2800" dirty="0" smtClean="0">
                <a:solidFill>
                  <a:schemeClr val="tx2">
                    <a:lumMod val="75000"/>
                  </a:schemeClr>
                </a:solidFill>
              </a:rPr>
              <a:t> og</a:t>
            </a:r>
            <a:r>
              <a:rPr lang="da-DK" sz="2800" dirty="0" smtClean="0">
                <a:solidFill>
                  <a:srgbClr val="C00000"/>
                </a:solidFill>
              </a:rPr>
              <a:t> lige </a:t>
            </a:r>
            <a:r>
              <a:rPr lang="da-DK" sz="2800" dirty="0" smtClean="0">
                <a:solidFill>
                  <a:schemeClr val="tx2">
                    <a:lumMod val="75000"/>
                  </a:schemeClr>
                </a:solidFill>
              </a:rPr>
              <a:t>i værdighed og rettigheder. De er udstyret med fornuft og samvittighed, og de bør handle mod hverandre i en broderskabets ånd.</a:t>
            </a:r>
            <a:endParaRPr lang="da-DK" sz="2800" dirty="0">
              <a:solidFill>
                <a:schemeClr val="tx2">
                  <a:lumMod val="75000"/>
                </a:schemeClr>
              </a:solidFill>
            </a:endParaRPr>
          </a:p>
        </p:txBody>
      </p:sp>
      <p:sp>
        <p:nvSpPr>
          <p:cNvPr id="7" name="Ellipse 6"/>
          <p:cNvSpPr/>
          <p:nvPr/>
        </p:nvSpPr>
        <p:spPr>
          <a:xfrm>
            <a:off x="107504" y="1084538"/>
            <a:ext cx="1728192" cy="158417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boks 7"/>
          <p:cNvSpPr txBox="1"/>
          <p:nvPr/>
        </p:nvSpPr>
        <p:spPr>
          <a:xfrm>
            <a:off x="256441" y="1560634"/>
            <a:ext cx="1584176" cy="461665"/>
          </a:xfrm>
          <a:prstGeom prst="rect">
            <a:avLst/>
          </a:prstGeom>
          <a:solidFill>
            <a:schemeClr val="bg1"/>
          </a:solidFill>
          <a:ln>
            <a:solidFill>
              <a:schemeClr val="bg1"/>
            </a:solidFill>
          </a:ln>
          <a:effectLst>
            <a:softEdge rad="317500"/>
          </a:effectLst>
        </p:spPr>
        <p:txBody>
          <a:bodyPr wrap="square" rtlCol="0">
            <a:spAutoFit/>
          </a:bodyPr>
          <a:lstStyle/>
          <a:p>
            <a:r>
              <a:rPr lang="da-DK" sz="2400" dirty="0" smtClean="0"/>
              <a:t>  FRIHED</a:t>
            </a:r>
            <a:endParaRPr lang="da-DK" sz="2400" dirty="0"/>
          </a:p>
        </p:txBody>
      </p:sp>
    </p:spTree>
    <p:extLst>
      <p:ext uri="{BB962C8B-B14F-4D97-AF65-F5344CB8AC3E}">
        <p14:creationId xmlns:p14="http://schemas.microsoft.com/office/powerpoint/2010/main" val="145773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6000"/>
                    </a14:imgEffect>
                  </a14:imgLayer>
                </a14:imgProps>
              </a:ext>
              <a:ext uri="{28A0092B-C50C-407E-A947-70E740481C1C}">
                <a14:useLocalDpi xmlns:a14="http://schemas.microsoft.com/office/drawing/2010/main" val="0"/>
              </a:ext>
            </a:extLst>
          </a:blip>
          <a:srcRect/>
          <a:stretch>
            <a:fillRect/>
          </a:stretch>
        </p:blipFill>
        <p:spPr bwMode="auto">
          <a:xfrm>
            <a:off x="-511189" y="0"/>
            <a:ext cx="965915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107504" y="1084538"/>
            <a:ext cx="1728192" cy="158417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11560" y="188640"/>
            <a:ext cx="7772400" cy="1470025"/>
          </a:xfrm>
        </p:spPr>
        <p:txBody>
          <a:bodyPr/>
          <a:lstStyle/>
          <a:p>
            <a:r>
              <a:rPr lang="da-DK" b="1" dirty="0" smtClean="0">
                <a:solidFill>
                  <a:schemeClr val="tx2"/>
                </a:solidFill>
              </a:rPr>
              <a:t>Forenede nationers </a:t>
            </a:r>
            <a:br>
              <a:rPr lang="da-DK" b="1" dirty="0" smtClean="0">
                <a:solidFill>
                  <a:schemeClr val="tx2"/>
                </a:solidFill>
              </a:rPr>
            </a:br>
            <a:r>
              <a:rPr lang="da-DK" b="1" dirty="0" smtClean="0">
                <a:solidFill>
                  <a:schemeClr val="tx2"/>
                </a:solidFill>
              </a:rPr>
              <a:t>menneskerettigheder</a:t>
            </a:r>
            <a:endParaRPr lang="da-DK" b="1" dirty="0">
              <a:solidFill>
                <a:schemeClr val="tx2"/>
              </a:solidFill>
            </a:endParaRPr>
          </a:p>
        </p:txBody>
      </p:sp>
      <p:sp>
        <p:nvSpPr>
          <p:cNvPr id="3" name="Undertitel 2"/>
          <p:cNvSpPr>
            <a:spLocks noGrp="1"/>
          </p:cNvSpPr>
          <p:nvPr>
            <p:ph type="subTitle" idx="1"/>
          </p:nvPr>
        </p:nvSpPr>
        <p:spPr>
          <a:xfrm>
            <a:off x="1187624" y="2492896"/>
            <a:ext cx="6400800" cy="1752600"/>
          </a:xfrm>
        </p:spPr>
        <p:txBody>
          <a:bodyPr>
            <a:noAutofit/>
          </a:bodyPr>
          <a:lstStyle/>
          <a:p>
            <a:r>
              <a:rPr lang="da-DK" sz="2800" dirty="0" smtClean="0">
                <a:solidFill>
                  <a:schemeClr val="tx2">
                    <a:lumMod val="75000"/>
                  </a:schemeClr>
                </a:solidFill>
              </a:rPr>
              <a:t>Alle mennesker er født </a:t>
            </a:r>
            <a:r>
              <a:rPr lang="da-DK" sz="2800" dirty="0" smtClean="0">
                <a:solidFill>
                  <a:srgbClr val="C00000"/>
                </a:solidFill>
              </a:rPr>
              <a:t>frie</a:t>
            </a:r>
            <a:r>
              <a:rPr lang="da-DK" sz="2800" dirty="0" smtClean="0">
                <a:solidFill>
                  <a:schemeClr val="tx2">
                    <a:lumMod val="75000"/>
                  </a:schemeClr>
                </a:solidFill>
              </a:rPr>
              <a:t> og </a:t>
            </a:r>
            <a:r>
              <a:rPr lang="da-DK" sz="2800" dirty="0" smtClean="0">
                <a:solidFill>
                  <a:srgbClr val="C00000"/>
                </a:solidFill>
              </a:rPr>
              <a:t>lige</a:t>
            </a:r>
            <a:r>
              <a:rPr lang="da-DK" sz="2800" dirty="0" smtClean="0">
                <a:solidFill>
                  <a:schemeClr val="tx2">
                    <a:lumMod val="75000"/>
                  </a:schemeClr>
                </a:solidFill>
              </a:rPr>
              <a:t> i </a:t>
            </a:r>
            <a:r>
              <a:rPr lang="da-DK" sz="2800" dirty="0" smtClean="0">
                <a:solidFill>
                  <a:srgbClr val="C00000"/>
                </a:solidFill>
              </a:rPr>
              <a:t>værdighed</a:t>
            </a:r>
            <a:r>
              <a:rPr lang="da-DK" sz="2800" dirty="0" smtClean="0">
                <a:solidFill>
                  <a:schemeClr val="tx2">
                    <a:lumMod val="75000"/>
                  </a:schemeClr>
                </a:solidFill>
              </a:rPr>
              <a:t> og </a:t>
            </a:r>
            <a:r>
              <a:rPr lang="da-DK" sz="2800" dirty="0" smtClean="0">
                <a:solidFill>
                  <a:srgbClr val="C00000"/>
                </a:solidFill>
              </a:rPr>
              <a:t>rettigheder</a:t>
            </a:r>
            <a:r>
              <a:rPr lang="da-DK" sz="2800" dirty="0" smtClean="0">
                <a:solidFill>
                  <a:schemeClr val="tx2">
                    <a:lumMod val="75000"/>
                  </a:schemeClr>
                </a:solidFill>
              </a:rPr>
              <a:t>. De er udstyret med fornuft og samvittighed, og de bør handle mod hverandre i en broderskabets ånd.</a:t>
            </a:r>
            <a:endParaRPr lang="da-DK" sz="2800" dirty="0">
              <a:solidFill>
                <a:schemeClr val="tx2">
                  <a:lumMod val="75000"/>
                </a:schemeClr>
              </a:solidFill>
            </a:endParaRPr>
          </a:p>
        </p:txBody>
      </p:sp>
      <p:sp>
        <p:nvSpPr>
          <p:cNvPr id="4" name="Tekstboks 3"/>
          <p:cNvSpPr txBox="1"/>
          <p:nvPr/>
        </p:nvSpPr>
        <p:spPr>
          <a:xfrm>
            <a:off x="256441" y="1560634"/>
            <a:ext cx="1584176" cy="461665"/>
          </a:xfrm>
          <a:prstGeom prst="rect">
            <a:avLst/>
          </a:prstGeom>
          <a:solidFill>
            <a:schemeClr val="bg1"/>
          </a:solidFill>
          <a:ln>
            <a:solidFill>
              <a:schemeClr val="bg1"/>
            </a:solidFill>
          </a:ln>
          <a:effectLst>
            <a:softEdge rad="317500"/>
          </a:effectLst>
        </p:spPr>
        <p:txBody>
          <a:bodyPr wrap="square" rtlCol="0">
            <a:spAutoFit/>
          </a:bodyPr>
          <a:lstStyle/>
          <a:p>
            <a:r>
              <a:rPr lang="da-DK" sz="2400" dirty="0" smtClean="0"/>
              <a:t>  FRIHED</a:t>
            </a:r>
            <a:endParaRPr lang="da-DK" sz="2400" dirty="0"/>
          </a:p>
        </p:txBody>
      </p:sp>
    </p:spTree>
    <p:extLst>
      <p:ext uri="{BB962C8B-B14F-4D97-AF65-F5344CB8AC3E}">
        <p14:creationId xmlns:p14="http://schemas.microsoft.com/office/powerpoint/2010/main" val="95704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1799</Words>
  <Application>Microsoft Office PowerPoint</Application>
  <PresentationFormat>Skærmshow (4:3)</PresentationFormat>
  <Paragraphs>285</Paragraphs>
  <Slides>36</Slides>
  <Notes>8</Notes>
  <HiddenSlides>0</HiddenSlides>
  <MMClips>0</MMClips>
  <ScaleCrop>false</ScaleCrop>
  <HeadingPairs>
    <vt:vector size="4" baseType="variant">
      <vt:variant>
        <vt:lpstr>Tema</vt:lpstr>
      </vt:variant>
      <vt:variant>
        <vt:i4>1</vt:i4>
      </vt:variant>
      <vt:variant>
        <vt:lpstr>Diastitler</vt:lpstr>
      </vt:variant>
      <vt:variant>
        <vt:i4>36</vt:i4>
      </vt:variant>
    </vt:vector>
  </HeadingPairs>
  <TitlesOfParts>
    <vt:vector size="37" baseType="lpstr">
      <vt:lpstr>Kontortema</vt:lpstr>
      <vt:lpstr>Personalepolitisk konference</vt:lpstr>
      <vt:lpstr>Dagens program</vt:lpstr>
      <vt:lpstr>Socialpædagogernes etiske værdigrundlag - gælder i alle relationer</vt:lpstr>
      <vt:lpstr>PowerPoint-præsentation</vt:lpstr>
      <vt:lpstr>Forenede nationers  menneskerettigheder</vt:lpstr>
      <vt:lpstr>Forenede nationers  menneskerettigheder</vt:lpstr>
      <vt:lpstr>Forenede nationers  menneskerettigheder</vt:lpstr>
      <vt:lpstr>Forenede nationers  menneskerettigheder</vt:lpstr>
      <vt:lpstr>Forenede nationers  menneskerettigheder</vt:lpstr>
      <vt:lpstr>Forenede nationers  menneskerettigheder</vt:lpstr>
      <vt:lpstr>Forenede nationers  menneskerettigheder</vt:lpstr>
      <vt:lpstr>Forenede nationers  menneskerettigheder</vt:lpstr>
      <vt:lpstr>Forenede nationers  menneskerettigheder</vt:lpstr>
      <vt:lpstr>PowerPoint-præsentation</vt:lpstr>
      <vt:lpstr>            Hvad er den socialpædagogiske           kernefaglighed?</vt:lpstr>
      <vt:lpstr>            Hvad er den socialpædagogiske           kernefaglighed?</vt:lpstr>
      <vt:lpstr>            Hvad er den socialpædagogiske           kernefaglighed?</vt:lpstr>
      <vt:lpstr>Mødet mellem mennesker</vt:lpstr>
      <vt:lpstr>Mødet mellem mennesker</vt:lpstr>
      <vt:lpstr>Mødet mellem mennesker</vt:lpstr>
      <vt:lpstr>Forenede nationers  menneskerettigheder</vt:lpstr>
      <vt:lpstr>Værdierne</vt:lpstr>
      <vt:lpstr>Værdierne</vt:lpstr>
      <vt:lpstr>            Det etiske værdigrundlag</vt:lpstr>
      <vt:lpstr>FRIHED</vt:lpstr>
      <vt:lpstr>Værdighed</vt:lpstr>
      <vt:lpstr>Social retfærdighed</vt:lpstr>
      <vt:lpstr>Medmenneskelighed</vt:lpstr>
      <vt:lpstr>Professionel integritet</vt:lpstr>
      <vt:lpstr>Det er svært at forstå hinanden</vt:lpstr>
      <vt:lpstr>Det er svært at forstå hinanden</vt:lpstr>
      <vt:lpstr>Det er svært at forstå hinanden</vt:lpstr>
      <vt:lpstr>Det er svært at forstå hinanden</vt:lpstr>
      <vt:lpstr>Det er svært at forstå hinanden</vt:lpstr>
      <vt:lpstr>Det er svært at forstå hinanden</vt:lpstr>
      <vt:lpstr>PowerPoint-præsentation</vt:lpstr>
    </vt:vector>
  </TitlesOfParts>
  <Company>Socialpædagogernes Landsforbund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Poul Flack Jensen</dc:creator>
  <cp:lastModifiedBy>Poul Flack Jensen</cp:lastModifiedBy>
  <cp:revision>31</cp:revision>
  <dcterms:created xsi:type="dcterms:W3CDTF">2020-02-02T17:37:12Z</dcterms:created>
  <dcterms:modified xsi:type="dcterms:W3CDTF">2020-02-03T23:01:04Z</dcterms:modified>
</cp:coreProperties>
</file>