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67" r:id="rId3"/>
    <p:sldId id="257" r:id="rId4"/>
    <p:sldId id="258" r:id="rId5"/>
    <p:sldId id="259" r:id="rId6"/>
    <p:sldId id="260" r:id="rId7"/>
    <p:sldId id="261" r:id="rId8"/>
  </p:sldIdLst>
  <p:sldSz cx="9144000" cy="6858000" type="screen4x3"/>
  <p:notesSz cx="6797675" cy="9928225"/>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3822" y="-10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560000-3B91-4BEF-B1D2-ADF38F8496CA}"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da-DK"/>
        </a:p>
      </dgm:t>
    </dgm:pt>
    <dgm:pt modelId="{78E02E33-657C-4712-AC9F-AB823DB44324}">
      <dgm:prSet custT="1"/>
      <dgm:spPr/>
      <dgm:t>
        <a:bodyPr/>
        <a:lstStyle/>
        <a:p>
          <a:pPr rtl="0"/>
          <a:r>
            <a:rPr lang="da-DK" sz="2000" dirty="0" smtClean="0"/>
            <a:t>Fremtidens</a:t>
          </a:r>
          <a:r>
            <a:rPr lang="da-DK" sz="1600" dirty="0" smtClean="0"/>
            <a:t> </a:t>
          </a:r>
          <a:r>
            <a:rPr lang="da-DK" sz="2000" dirty="0" smtClean="0"/>
            <a:t>leder</a:t>
          </a:r>
          <a:endParaRPr lang="da-DK" sz="2000" dirty="0"/>
        </a:p>
      </dgm:t>
    </dgm:pt>
    <dgm:pt modelId="{FDC5F841-A424-4100-A99C-A4498204C98F}" type="parTrans" cxnId="{D7927BF7-9F27-4A06-A2C0-64F7948330D3}">
      <dgm:prSet/>
      <dgm:spPr/>
      <dgm:t>
        <a:bodyPr/>
        <a:lstStyle/>
        <a:p>
          <a:endParaRPr lang="da-DK"/>
        </a:p>
      </dgm:t>
    </dgm:pt>
    <dgm:pt modelId="{E8079A9C-6F76-45B6-8E03-661C5B447DF3}" type="sibTrans" cxnId="{D7927BF7-9F27-4A06-A2C0-64F7948330D3}">
      <dgm:prSet/>
      <dgm:spPr/>
      <dgm:t>
        <a:bodyPr/>
        <a:lstStyle/>
        <a:p>
          <a:endParaRPr lang="da-DK"/>
        </a:p>
      </dgm:t>
    </dgm:pt>
    <dgm:pt modelId="{212FA18B-8517-4242-B43C-7487F5CBD2DF}">
      <dgm:prSet custT="1"/>
      <dgm:spPr/>
      <dgm:t>
        <a:bodyPr/>
        <a:lstStyle/>
        <a:p>
          <a:pPr rtl="0"/>
          <a:r>
            <a:rPr lang="da-DK" sz="2000" dirty="0" smtClean="0"/>
            <a:t>Udfordring</a:t>
          </a:r>
          <a:endParaRPr lang="da-DK" sz="2000" dirty="0"/>
        </a:p>
      </dgm:t>
    </dgm:pt>
    <dgm:pt modelId="{33A0A7DE-B641-4305-9ED4-255677DFEB72}" type="parTrans" cxnId="{C70EA98F-3C32-49A4-930D-C7E133EF9187}">
      <dgm:prSet/>
      <dgm:spPr/>
      <dgm:t>
        <a:bodyPr/>
        <a:lstStyle/>
        <a:p>
          <a:endParaRPr lang="da-DK"/>
        </a:p>
      </dgm:t>
    </dgm:pt>
    <dgm:pt modelId="{44D330F6-4D09-4879-AC6A-9546744D08B5}" type="sibTrans" cxnId="{C70EA98F-3C32-49A4-930D-C7E133EF9187}">
      <dgm:prSet/>
      <dgm:spPr/>
      <dgm:t>
        <a:bodyPr/>
        <a:lstStyle/>
        <a:p>
          <a:endParaRPr lang="da-DK"/>
        </a:p>
      </dgm:t>
    </dgm:pt>
    <dgm:pt modelId="{9AC7D9CD-9A2C-46F0-8DDE-EDFAC8AC1F34}">
      <dgm:prSet custT="1"/>
      <dgm:spPr/>
      <dgm:t>
        <a:bodyPr/>
        <a:lstStyle/>
        <a:p>
          <a:pPr rtl="0"/>
          <a:r>
            <a:rPr lang="da-DK" sz="2000" dirty="0" smtClean="0"/>
            <a:t>Krav</a:t>
          </a:r>
          <a:endParaRPr lang="da-DK" sz="2000" dirty="0"/>
        </a:p>
      </dgm:t>
    </dgm:pt>
    <dgm:pt modelId="{C1F03297-7AF8-4A1F-AB9D-D4797FAAC3AD}" type="parTrans" cxnId="{A12C55C6-32EA-4C1A-8F21-12EAEE4295F2}">
      <dgm:prSet/>
      <dgm:spPr/>
      <dgm:t>
        <a:bodyPr/>
        <a:lstStyle/>
        <a:p>
          <a:endParaRPr lang="da-DK"/>
        </a:p>
      </dgm:t>
    </dgm:pt>
    <dgm:pt modelId="{DB191642-9563-43F7-8CFA-F75F230A2FD5}" type="sibTrans" cxnId="{A12C55C6-32EA-4C1A-8F21-12EAEE4295F2}">
      <dgm:prSet/>
      <dgm:spPr/>
      <dgm:t>
        <a:bodyPr/>
        <a:lstStyle/>
        <a:p>
          <a:endParaRPr lang="da-DK"/>
        </a:p>
      </dgm:t>
    </dgm:pt>
    <dgm:pt modelId="{56795D1A-05EC-4A73-994C-81D6D8071A94}">
      <dgm:prSet custT="1"/>
      <dgm:spPr/>
      <dgm:t>
        <a:bodyPr/>
        <a:lstStyle/>
        <a:p>
          <a:pPr rtl="0"/>
          <a:r>
            <a:rPr lang="da-DK" sz="2000" dirty="0" smtClean="0"/>
            <a:t>Muligheder</a:t>
          </a:r>
          <a:endParaRPr lang="da-DK" sz="2000" dirty="0"/>
        </a:p>
      </dgm:t>
    </dgm:pt>
    <dgm:pt modelId="{93A16346-D986-46AB-AA93-F6E13C7F4D71}" type="parTrans" cxnId="{B604F557-EB0E-4729-A9AC-C1A0B29809A2}">
      <dgm:prSet/>
      <dgm:spPr/>
      <dgm:t>
        <a:bodyPr/>
        <a:lstStyle/>
        <a:p>
          <a:endParaRPr lang="da-DK"/>
        </a:p>
      </dgm:t>
    </dgm:pt>
    <dgm:pt modelId="{CDB2A207-3372-4E0D-B440-BD45BF788605}" type="sibTrans" cxnId="{B604F557-EB0E-4729-A9AC-C1A0B29809A2}">
      <dgm:prSet/>
      <dgm:spPr/>
      <dgm:t>
        <a:bodyPr/>
        <a:lstStyle/>
        <a:p>
          <a:endParaRPr lang="da-DK"/>
        </a:p>
      </dgm:t>
    </dgm:pt>
    <dgm:pt modelId="{EE0B7CA7-A37A-4271-A5FC-67B40AEC33A1}">
      <dgm:prSet/>
      <dgm:spPr/>
      <dgm:t>
        <a:bodyPr/>
        <a:lstStyle/>
        <a:p>
          <a:pPr rtl="0"/>
          <a:r>
            <a:rPr lang="da-DK" dirty="0" smtClean="0"/>
            <a:t>Arbejdsglæde!</a:t>
          </a:r>
          <a:endParaRPr lang="da-DK" dirty="0"/>
        </a:p>
      </dgm:t>
    </dgm:pt>
    <dgm:pt modelId="{E8F2C3FA-0518-48DF-A86E-D1BDB10D1709}" type="parTrans" cxnId="{61F9E499-041B-424D-AF01-33CC907D329D}">
      <dgm:prSet/>
      <dgm:spPr/>
      <dgm:t>
        <a:bodyPr/>
        <a:lstStyle/>
        <a:p>
          <a:endParaRPr lang="da-DK"/>
        </a:p>
      </dgm:t>
    </dgm:pt>
    <dgm:pt modelId="{22B15E31-0DEA-4AE8-9FA4-3DF2594943B9}" type="sibTrans" cxnId="{61F9E499-041B-424D-AF01-33CC907D329D}">
      <dgm:prSet/>
      <dgm:spPr/>
      <dgm:t>
        <a:bodyPr/>
        <a:lstStyle/>
        <a:p>
          <a:endParaRPr lang="da-DK"/>
        </a:p>
      </dgm:t>
    </dgm:pt>
    <dgm:pt modelId="{A549ABF9-F2AB-4CA9-B41F-448E4ECD4AEA}" type="pres">
      <dgm:prSet presAssocID="{EC560000-3B91-4BEF-B1D2-ADF38F8496CA}" presName="CompostProcess" presStyleCnt="0">
        <dgm:presLayoutVars>
          <dgm:dir/>
          <dgm:resizeHandles val="exact"/>
        </dgm:presLayoutVars>
      </dgm:prSet>
      <dgm:spPr/>
      <dgm:t>
        <a:bodyPr/>
        <a:lstStyle/>
        <a:p>
          <a:endParaRPr lang="da-DK"/>
        </a:p>
      </dgm:t>
    </dgm:pt>
    <dgm:pt modelId="{3C0DB86F-FFC4-45FA-B020-F56FB91E6D1B}" type="pres">
      <dgm:prSet presAssocID="{EC560000-3B91-4BEF-B1D2-ADF38F8496CA}" presName="arrow" presStyleLbl="bgShp" presStyleIdx="0" presStyleCnt="1" custLinFactNeighborX="-27"/>
      <dgm:spPr/>
    </dgm:pt>
    <dgm:pt modelId="{0ABE9FCA-589F-4203-842D-D7EAF93D11D5}" type="pres">
      <dgm:prSet presAssocID="{EC560000-3B91-4BEF-B1D2-ADF38F8496CA}" presName="linearProcess" presStyleCnt="0"/>
      <dgm:spPr/>
    </dgm:pt>
    <dgm:pt modelId="{79B59544-738F-4826-A568-44B097E6B3B6}" type="pres">
      <dgm:prSet presAssocID="{78E02E33-657C-4712-AC9F-AB823DB44324}" presName="textNode" presStyleLbl="node1" presStyleIdx="0" presStyleCnt="5">
        <dgm:presLayoutVars>
          <dgm:bulletEnabled val="1"/>
        </dgm:presLayoutVars>
      </dgm:prSet>
      <dgm:spPr/>
      <dgm:t>
        <a:bodyPr/>
        <a:lstStyle/>
        <a:p>
          <a:endParaRPr lang="da-DK"/>
        </a:p>
      </dgm:t>
    </dgm:pt>
    <dgm:pt modelId="{9837D3FB-6FB3-49B1-AC39-38A2EC12D393}" type="pres">
      <dgm:prSet presAssocID="{E8079A9C-6F76-45B6-8E03-661C5B447DF3}" presName="sibTrans" presStyleCnt="0"/>
      <dgm:spPr/>
    </dgm:pt>
    <dgm:pt modelId="{0E94D38B-F5A0-4776-BB23-E8CEC8F91855}" type="pres">
      <dgm:prSet presAssocID="{212FA18B-8517-4242-B43C-7487F5CBD2DF}" presName="textNode" presStyleLbl="node1" presStyleIdx="1" presStyleCnt="5">
        <dgm:presLayoutVars>
          <dgm:bulletEnabled val="1"/>
        </dgm:presLayoutVars>
      </dgm:prSet>
      <dgm:spPr/>
      <dgm:t>
        <a:bodyPr/>
        <a:lstStyle/>
        <a:p>
          <a:endParaRPr lang="da-DK"/>
        </a:p>
      </dgm:t>
    </dgm:pt>
    <dgm:pt modelId="{15AFE458-5019-4FC6-884F-190EB55F8CC8}" type="pres">
      <dgm:prSet presAssocID="{44D330F6-4D09-4879-AC6A-9546744D08B5}" presName="sibTrans" presStyleCnt="0"/>
      <dgm:spPr/>
    </dgm:pt>
    <dgm:pt modelId="{24745089-66CD-4B87-90AF-AC3E362F564F}" type="pres">
      <dgm:prSet presAssocID="{9AC7D9CD-9A2C-46F0-8DDE-EDFAC8AC1F34}" presName="textNode" presStyleLbl="node1" presStyleIdx="2" presStyleCnt="5">
        <dgm:presLayoutVars>
          <dgm:bulletEnabled val="1"/>
        </dgm:presLayoutVars>
      </dgm:prSet>
      <dgm:spPr/>
      <dgm:t>
        <a:bodyPr/>
        <a:lstStyle/>
        <a:p>
          <a:endParaRPr lang="da-DK"/>
        </a:p>
      </dgm:t>
    </dgm:pt>
    <dgm:pt modelId="{CC35589C-94F7-4167-B3B0-7144E315E37B}" type="pres">
      <dgm:prSet presAssocID="{DB191642-9563-43F7-8CFA-F75F230A2FD5}" presName="sibTrans" presStyleCnt="0"/>
      <dgm:spPr/>
    </dgm:pt>
    <dgm:pt modelId="{7A0BC0AD-EE0C-4DB9-9612-0E6F864CC5C6}" type="pres">
      <dgm:prSet presAssocID="{56795D1A-05EC-4A73-994C-81D6D8071A94}" presName="textNode" presStyleLbl="node1" presStyleIdx="3" presStyleCnt="5">
        <dgm:presLayoutVars>
          <dgm:bulletEnabled val="1"/>
        </dgm:presLayoutVars>
      </dgm:prSet>
      <dgm:spPr/>
      <dgm:t>
        <a:bodyPr/>
        <a:lstStyle/>
        <a:p>
          <a:endParaRPr lang="da-DK"/>
        </a:p>
      </dgm:t>
    </dgm:pt>
    <dgm:pt modelId="{B05F0E7D-F23B-4E22-A2D3-98DC4E68EFB5}" type="pres">
      <dgm:prSet presAssocID="{CDB2A207-3372-4E0D-B440-BD45BF788605}" presName="sibTrans" presStyleCnt="0"/>
      <dgm:spPr/>
    </dgm:pt>
    <dgm:pt modelId="{1A406AA1-A9CF-4857-A575-A5761A24ABFD}" type="pres">
      <dgm:prSet presAssocID="{EE0B7CA7-A37A-4271-A5FC-67B40AEC33A1}" presName="textNode" presStyleLbl="node1" presStyleIdx="4" presStyleCnt="5">
        <dgm:presLayoutVars>
          <dgm:bulletEnabled val="1"/>
        </dgm:presLayoutVars>
      </dgm:prSet>
      <dgm:spPr/>
      <dgm:t>
        <a:bodyPr/>
        <a:lstStyle/>
        <a:p>
          <a:endParaRPr lang="da-DK"/>
        </a:p>
      </dgm:t>
    </dgm:pt>
  </dgm:ptLst>
  <dgm:cxnLst>
    <dgm:cxn modelId="{89E08954-26F9-45D4-838F-E68C40040ECA}" type="presOf" srcId="{56795D1A-05EC-4A73-994C-81D6D8071A94}" destId="{7A0BC0AD-EE0C-4DB9-9612-0E6F864CC5C6}" srcOrd="0" destOrd="0" presId="urn:microsoft.com/office/officeart/2005/8/layout/hProcess9"/>
    <dgm:cxn modelId="{63930FF1-8334-49A0-82A6-28659617E172}" type="presOf" srcId="{78E02E33-657C-4712-AC9F-AB823DB44324}" destId="{79B59544-738F-4826-A568-44B097E6B3B6}" srcOrd="0" destOrd="0" presId="urn:microsoft.com/office/officeart/2005/8/layout/hProcess9"/>
    <dgm:cxn modelId="{D7927BF7-9F27-4A06-A2C0-64F7948330D3}" srcId="{EC560000-3B91-4BEF-B1D2-ADF38F8496CA}" destId="{78E02E33-657C-4712-AC9F-AB823DB44324}" srcOrd="0" destOrd="0" parTransId="{FDC5F841-A424-4100-A99C-A4498204C98F}" sibTransId="{E8079A9C-6F76-45B6-8E03-661C5B447DF3}"/>
    <dgm:cxn modelId="{C70EA98F-3C32-49A4-930D-C7E133EF9187}" srcId="{EC560000-3B91-4BEF-B1D2-ADF38F8496CA}" destId="{212FA18B-8517-4242-B43C-7487F5CBD2DF}" srcOrd="1" destOrd="0" parTransId="{33A0A7DE-B641-4305-9ED4-255677DFEB72}" sibTransId="{44D330F6-4D09-4879-AC6A-9546744D08B5}"/>
    <dgm:cxn modelId="{3CDB54A8-81DD-4489-8273-7B30CC4E6A21}" type="presOf" srcId="{9AC7D9CD-9A2C-46F0-8DDE-EDFAC8AC1F34}" destId="{24745089-66CD-4B87-90AF-AC3E362F564F}" srcOrd="0" destOrd="0" presId="urn:microsoft.com/office/officeart/2005/8/layout/hProcess9"/>
    <dgm:cxn modelId="{99326980-B450-417C-B515-F713463ACB6A}" type="presOf" srcId="{EC560000-3B91-4BEF-B1D2-ADF38F8496CA}" destId="{A549ABF9-F2AB-4CA9-B41F-448E4ECD4AEA}" srcOrd="0" destOrd="0" presId="urn:microsoft.com/office/officeart/2005/8/layout/hProcess9"/>
    <dgm:cxn modelId="{0C34E47D-F405-43A1-B897-4B0D18D8E7D7}" type="presOf" srcId="{EE0B7CA7-A37A-4271-A5FC-67B40AEC33A1}" destId="{1A406AA1-A9CF-4857-A575-A5761A24ABFD}" srcOrd="0" destOrd="0" presId="urn:microsoft.com/office/officeart/2005/8/layout/hProcess9"/>
    <dgm:cxn modelId="{61F9E499-041B-424D-AF01-33CC907D329D}" srcId="{EC560000-3B91-4BEF-B1D2-ADF38F8496CA}" destId="{EE0B7CA7-A37A-4271-A5FC-67B40AEC33A1}" srcOrd="4" destOrd="0" parTransId="{E8F2C3FA-0518-48DF-A86E-D1BDB10D1709}" sibTransId="{22B15E31-0DEA-4AE8-9FA4-3DF2594943B9}"/>
    <dgm:cxn modelId="{34A1792B-9267-4D0F-BD4F-E089A64AB816}" type="presOf" srcId="{212FA18B-8517-4242-B43C-7487F5CBD2DF}" destId="{0E94D38B-F5A0-4776-BB23-E8CEC8F91855}" srcOrd="0" destOrd="0" presId="urn:microsoft.com/office/officeart/2005/8/layout/hProcess9"/>
    <dgm:cxn modelId="{A12C55C6-32EA-4C1A-8F21-12EAEE4295F2}" srcId="{EC560000-3B91-4BEF-B1D2-ADF38F8496CA}" destId="{9AC7D9CD-9A2C-46F0-8DDE-EDFAC8AC1F34}" srcOrd="2" destOrd="0" parTransId="{C1F03297-7AF8-4A1F-AB9D-D4797FAAC3AD}" sibTransId="{DB191642-9563-43F7-8CFA-F75F230A2FD5}"/>
    <dgm:cxn modelId="{B604F557-EB0E-4729-A9AC-C1A0B29809A2}" srcId="{EC560000-3B91-4BEF-B1D2-ADF38F8496CA}" destId="{56795D1A-05EC-4A73-994C-81D6D8071A94}" srcOrd="3" destOrd="0" parTransId="{93A16346-D986-46AB-AA93-F6E13C7F4D71}" sibTransId="{CDB2A207-3372-4E0D-B440-BD45BF788605}"/>
    <dgm:cxn modelId="{70931A05-8C62-4B1E-B3B8-5F87877369CA}" type="presParOf" srcId="{A549ABF9-F2AB-4CA9-B41F-448E4ECD4AEA}" destId="{3C0DB86F-FFC4-45FA-B020-F56FB91E6D1B}" srcOrd="0" destOrd="0" presId="urn:microsoft.com/office/officeart/2005/8/layout/hProcess9"/>
    <dgm:cxn modelId="{6977A5C4-500C-4AB1-8597-DC98F0B5D8A6}" type="presParOf" srcId="{A549ABF9-F2AB-4CA9-B41F-448E4ECD4AEA}" destId="{0ABE9FCA-589F-4203-842D-D7EAF93D11D5}" srcOrd="1" destOrd="0" presId="urn:microsoft.com/office/officeart/2005/8/layout/hProcess9"/>
    <dgm:cxn modelId="{FEFF5788-CCD0-4DD4-A2F4-A0C4E0068E9C}" type="presParOf" srcId="{0ABE9FCA-589F-4203-842D-D7EAF93D11D5}" destId="{79B59544-738F-4826-A568-44B097E6B3B6}" srcOrd="0" destOrd="0" presId="urn:microsoft.com/office/officeart/2005/8/layout/hProcess9"/>
    <dgm:cxn modelId="{5A341271-B08B-4199-A5C2-258265050A6F}" type="presParOf" srcId="{0ABE9FCA-589F-4203-842D-D7EAF93D11D5}" destId="{9837D3FB-6FB3-49B1-AC39-38A2EC12D393}" srcOrd="1" destOrd="0" presId="urn:microsoft.com/office/officeart/2005/8/layout/hProcess9"/>
    <dgm:cxn modelId="{CED9386A-638D-4D8F-BFA3-C305C2C4048C}" type="presParOf" srcId="{0ABE9FCA-589F-4203-842D-D7EAF93D11D5}" destId="{0E94D38B-F5A0-4776-BB23-E8CEC8F91855}" srcOrd="2" destOrd="0" presId="urn:microsoft.com/office/officeart/2005/8/layout/hProcess9"/>
    <dgm:cxn modelId="{1BB56546-133D-4E80-B566-68410FC2E37D}" type="presParOf" srcId="{0ABE9FCA-589F-4203-842D-D7EAF93D11D5}" destId="{15AFE458-5019-4FC6-884F-190EB55F8CC8}" srcOrd="3" destOrd="0" presId="urn:microsoft.com/office/officeart/2005/8/layout/hProcess9"/>
    <dgm:cxn modelId="{0A184927-1DFF-42C5-8581-6FA527FE900A}" type="presParOf" srcId="{0ABE9FCA-589F-4203-842D-D7EAF93D11D5}" destId="{24745089-66CD-4B87-90AF-AC3E362F564F}" srcOrd="4" destOrd="0" presId="urn:microsoft.com/office/officeart/2005/8/layout/hProcess9"/>
    <dgm:cxn modelId="{1619DA79-94AC-4303-915E-45DCB4EC4B0B}" type="presParOf" srcId="{0ABE9FCA-589F-4203-842D-D7EAF93D11D5}" destId="{CC35589C-94F7-4167-B3B0-7144E315E37B}" srcOrd="5" destOrd="0" presId="urn:microsoft.com/office/officeart/2005/8/layout/hProcess9"/>
    <dgm:cxn modelId="{B017BC37-06B8-45C2-A95D-8400521E8588}" type="presParOf" srcId="{0ABE9FCA-589F-4203-842D-D7EAF93D11D5}" destId="{7A0BC0AD-EE0C-4DB9-9612-0E6F864CC5C6}" srcOrd="6" destOrd="0" presId="urn:microsoft.com/office/officeart/2005/8/layout/hProcess9"/>
    <dgm:cxn modelId="{DCEB4764-D881-4447-B6B7-9FEC57617A9F}" type="presParOf" srcId="{0ABE9FCA-589F-4203-842D-D7EAF93D11D5}" destId="{B05F0E7D-F23B-4E22-A2D3-98DC4E68EFB5}" srcOrd="7" destOrd="0" presId="urn:microsoft.com/office/officeart/2005/8/layout/hProcess9"/>
    <dgm:cxn modelId="{808FF8BD-0AD8-44B6-ACA9-953AAF96F5D3}" type="presParOf" srcId="{0ABE9FCA-589F-4203-842D-D7EAF93D11D5}" destId="{1A406AA1-A9CF-4857-A575-A5761A24ABFD}" srcOrd="8"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0DB86F-FFC4-45FA-B020-F56FB91E6D1B}">
      <dsp:nvSpPr>
        <dsp:cNvPr id="0" name=""/>
        <dsp:cNvSpPr/>
      </dsp:nvSpPr>
      <dsp:spPr>
        <a:xfrm>
          <a:off x="576095" y="0"/>
          <a:ext cx="6549127" cy="266429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B59544-738F-4826-A568-44B097E6B3B6}">
      <dsp:nvSpPr>
        <dsp:cNvPr id="0" name=""/>
        <dsp:cNvSpPr/>
      </dsp:nvSpPr>
      <dsp:spPr>
        <a:xfrm>
          <a:off x="482" y="799288"/>
          <a:ext cx="1459215" cy="1065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a-DK" sz="2000" kern="1200" dirty="0" smtClean="0"/>
            <a:t>Fremtidens</a:t>
          </a:r>
          <a:r>
            <a:rPr lang="da-DK" sz="1600" kern="1200" dirty="0" smtClean="0"/>
            <a:t> </a:t>
          </a:r>
          <a:r>
            <a:rPr lang="da-DK" sz="2000" kern="1200" dirty="0" smtClean="0"/>
            <a:t>leder</a:t>
          </a:r>
          <a:endParaRPr lang="da-DK" sz="2000" kern="1200" dirty="0"/>
        </a:p>
      </dsp:txBody>
      <dsp:txXfrm>
        <a:off x="482" y="799288"/>
        <a:ext cx="1459215" cy="1065718"/>
      </dsp:txXfrm>
    </dsp:sp>
    <dsp:sp modelId="{0E94D38B-F5A0-4776-BB23-E8CEC8F91855}">
      <dsp:nvSpPr>
        <dsp:cNvPr id="0" name=""/>
        <dsp:cNvSpPr/>
      </dsp:nvSpPr>
      <dsp:spPr>
        <a:xfrm>
          <a:off x="1561651" y="799288"/>
          <a:ext cx="1459215" cy="1065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a-DK" sz="2000" kern="1200" dirty="0" smtClean="0"/>
            <a:t>Udfordring</a:t>
          </a:r>
          <a:endParaRPr lang="da-DK" sz="2000" kern="1200" dirty="0"/>
        </a:p>
      </dsp:txBody>
      <dsp:txXfrm>
        <a:off x="1561651" y="799288"/>
        <a:ext cx="1459215" cy="1065718"/>
      </dsp:txXfrm>
    </dsp:sp>
    <dsp:sp modelId="{24745089-66CD-4B87-90AF-AC3E362F564F}">
      <dsp:nvSpPr>
        <dsp:cNvPr id="0" name=""/>
        <dsp:cNvSpPr/>
      </dsp:nvSpPr>
      <dsp:spPr>
        <a:xfrm>
          <a:off x="3122820" y="799288"/>
          <a:ext cx="1459215" cy="1065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a-DK" sz="2000" kern="1200" dirty="0" smtClean="0"/>
            <a:t>Krav</a:t>
          </a:r>
          <a:endParaRPr lang="da-DK" sz="2000" kern="1200" dirty="0"/>
        </a:p>
      </dsp:txBody>
      <dsp:txXfrm>
        <a:off x="3122820" y="799288"/>
        <a:ext cx="1459215" cy="1065718"/>
      </dsp:txXfrm>
    </dsp:sp>
    <dsp:sp modelId="{7A0BC0AD-EE0C-4DB9-9612-0E6F864CC5C6}">
      <dsp:nvSpPr>
        <dsp:cNvPr id="0" name=""/>
        <dsp:cNvSpPr/>
      </dsp:nvSpPr>
      <dsp:spPr>
        <a:xfrm>
          <a:off x="4683989" y="799288"/>
          <a:ext cx="1459215" cy="1065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da-DK" sz="2000" kern="1200" dirty="0" smtClean="0"/>
            <a:t>Muligheder</a:t>
          </a:r>
          <a:endParaRPr lang="da-DK" sz="2000" kern="1200" dirty="0"/>
        </a:p>
      </dsp:txBody>
      <dsp:txXfrm>
        <a:off x="4683989" y="799288"/>
        <a:ext cx="1459215" cy="1065718"/>
      </dsp:txXfrm>
    </dsp:sp>
    <dsp:sp modelId="{1A406AA1-A9CF-4857-A575-A5761A24ABFD}">
      <dsp:nvSpPr>
        <dsp:cNvPr id="0" name=""/>
        <dsp:cNvSpPr/>
      </dsp:nvSpPr>
      <dsp:spPr>
        <a:xfrm>
          <a:off x="6245158" y="799288"/>
          <a:ext cx="1459215" cy="10657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da-DK" sz="1600" kern="1200" dirty="0" smtClean="0"/>
            <a:t>Arbejdsglæde!</a:t>
          </a:r>
          <a:endParaRPr lang="da-DK" sz="1600" kern="1200" dirty="0"/>
        </a:p>
      </dsp:txBody>
      <dsp:txXfrm>
        <a:off x="6245158" y="799288"/>
        <a:ext cx="1459215" cy="106571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BD4EB44E-D2ED-4CB4-B753-6F2FEE0BEB0F}" type="datetimeFigureOut">
              <a:rPr lang="da-DK" smtClean="0"/>
              <a:pPr/>
              <a:t>11-03-2015</a:t>
            </a:fld>
            <a:endParaRPr lang="da-DK"/>
          </a:p>
        </p:txBody>
      </p:sp>
      <p:sp>
        <p:nvSpPr>
          <p:cNvPr id="4" name="Pladsholder til sidefod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AB9D4420-0C0D-4BF9-8558-DD550E409DA5}" type="slidenum">
              <a:rPr lang="da-DK" smtClean="0"/>
              <a:pPr/>
              <a:t>‹nr.›</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4CF0FB2-B2B7-4117-826E-0D09F532E0E0}" type="datetimeFigureOut">
              <a:rPr lang="da-DK" smtClean="0"/>
              <a:pPr/>
              <a:t>11-03-2015</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091285D-C518-4420-A8DA-72C4969A3638}"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b="1" dirty="0" smtClean="0"/>
              <a:t>Hvad er Velfærdslederens kerneopgave?  </a:t>
            </a:r>
            <a:r>
              <a:rPr lang="da-DK" dirty="0" smtClean="0"/>
              <a:t>Ledergruppens bud og erfaringer .:Opsamling. Hvad skal der til, for at du kan bruge/udføre dem bedst muligt?</a:t>
            </a:r>
          </a:p>
          <a:p>
            <a:r>
              <a:rPr lang="da-DK" b="1" dirty="0" smtClean="0"/>
              <a:t>(Mandag Morgens bud på fremtidige lederroller – baseret på tendenser man ser i dag:</a:t>
            </a:r>
          </a:p>
          <a:p>
            <a:pPr>
              <a:buFont typeface="Arial" pitchFamily="34" charset="0"/>
              <a:buChar char="•"/>
            </a:pPr>
            <a:r>
              <a:rPr lang="da-DK" dirty="0" smtClean="0"/>
              <a:t>Velfærdslederen dyrker den fælles forståelse af kerneopgaven. Velfærd/ at gøre en forskel for borgeren og løse de fælles velfærdsudfordringer, skabes når forskellige aktører løser hver deres opgave, med fælles mål for øje. Lederen skal altså tænke ud af boksen, og være tydelig om hvordan den enkelte institutions opgave spiller ind i forhold til den store (samfunds)opgave.</a:t>
            </a:r>
          </a:p>
          <a:p>
            <a:pPr>
              <a:buFont typeface="Arial" pitchFamily="34" charset="0"/>
              <a:buChar char="•"/>
            </a:pPr>
            <a:r>
              <a:rPr lang="da-DK" dirty="0" smtClean="0"/>
              <a:t>Velfærdslederen bringer ressourcer i spil</a:t>
            </a:r>
          </a:p>
          <a:p>
            <a:pPr>
              <a:buFont typeface="Arial" pitchFamily="34" charset="0"/>
              <a:buChar char="•"/>
            </a:pPr>
            <a:r>
              <a:rPr lang="da-DK" dirty="0" smtClean="0"/>
              <a:t>VL. Skal motivere og engagere personer, som lederen ikke har formel ledelsesret over</a:t>
            </a:r>
          </a:p>
          <a:p>
            <a:pPr>
              <a:buFont typeface="Arial" pitchFamily="34" charset="0"/>
              <a:buChar char="•"/>
            </a:pPr>
            <a:r>
              <a:rPr lang="da-DK" dirty="0" smtClean="0"/>
              <a:t>VL. Forener ledelse indad og udad organisationen</a:t>
            </a:r>
          </a:p>
          <a:p>
            <a:pPr>
              <a:buFont typeface="Arial" pitchFamily="34" charset="0"/>
              <a:buChar char="•"/>
            </a:pPr>
            <a:r>
              <a:rPr lang="da-DK" dirty="0" smtClean="0"/>
              <a:t>VL. Skal skabe og dyrke relationer internt og eksternt – skabe netværk</a:t>
            </a:r>
          </a:p>
          <a:p>
            <a:pPr>
              <a:buFont typeface="Arial" pitchFamily="34" charset="0"/>
              <a:buChar char="•"/>
            </a:pPr>
            <a:r>
              <a:rPr lang="da-DK" dirty="0" smtClean="0"/>
              <a:t>VL.  Skal både gå forrest og kunne trække sig tilbage når andre aktører skal til</a:t>
            </a:r>
          </a:p>
          <a:p>
            <a:pPr>
              <a:buFont typeface="Arial" pitchFamily="34" charset="0"/>
              <a:buChar char="•"/>
            </a:pPr>
            <a:r>
              <a:rPr lang="da-DK" dirty="0" smtClean="0"/>
              <a:t>VL: skal holde sig orienteret om strømninger og erfaringer  andre steder fra (geografisk, internationalt og andre </a:t>
            </a:r>
            <a:r>
              <a:rPr lang="da-DK" dirty="0" err="1" smtClean="0"/>
              <a:t>fagenheder</a:t>
            </a:r>
            <a:r>
              <a:rPr lang="da-DK" dirty="0" smtClean="0"/>
              <a:t>)</a:t>
            </a:r>
          </a:p>
          <a:p>
            <a:pPr>
              <a:buFont typeface="Arial" pitchFamily="34" charset="0"/>
              <a:buChar char="•"/>
            </a:pPr>
            <a:r>
              <a:rPr lang="da-DK" dirty="0" smtClean="0"/>
              <a:t>VL. Skal kunne skifte roller og position, nogle gang meget detaljeret nogle gange på ”mavefornemmelse” om hvad der er den rette kurs</a:t>
            </a:r>
          </a:p>
          <a:p>
            <a:endParaRPr lang="da-DK" dirty="0"/>
          </a:p>
        </p:txBody>
      </p:sp>
      <p:sp>
        <p:nvSpPr>
          <p:cNvPr id="4" name="Pladsholder til diasnummer 3"/>
          <p:cNvSpPr>
            <a:spLocks noGrp="1"/>
          </p:cNvSpPr>
          <p:nvPr>
            <p:ph type="sldNum" sz="quarter" idx="10"/>
          </p:nvPr>
        </p:nvSpPr>
        <p:spPr/>
        <p:txBody>
          <a:bodyPr/>
          <a:lstStyle/>
          <a:p>
            <a:fld id="{1091285D-C518-4420-A8DA-72C4969A3638}" type="slidenum">
              <a:rPr lang="da-DK" smtClean="0"/>
              <a:pPr/>
              <a:t>1</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Drivkræfter kan være: Politiske målsætninger, lovgivning, økonomiske prioriteringer, menneskesyn osv.</a:t>
            </a:r>
          </a:p>
          <a:p>
            <a:endParaRPr lang="da-DK" dirty="0" smtClean="0"/>
          </a:p>
          <a:p>
            <a:r>
              <a:rPr lang="da-DK" dirty="0" smtClean="0"/>
              <a:t>Hvilke roller skal man indtage for at lykkes med sine kerneopgaver?</a:t>
            </a:r>
            <a:endParaRPr lang="da-DK" dirty="0"/>
          </a:p>
        </p:txBody>
      </p:sp>
      <p:sp>
        <p:nvSpPr>
          <p:cNvPr id="4" name="Pladsholder til diasnummer 3"/>
          <p:cNvSpPr>
            <a:spLocks noGrp="1"/>
          </p:cNvSpPr>
          <p:nvPr>
            <p:ph type="sldNum" sz="quarter" idx="10"/>
          </p:nvPr>
        </p:nvSpPr>
        <p:spPr/>
        <p:txBody>
          <a:bodyPr/>
          <a:lstStyle/>
          <a:p>
            <a:fld id="{1091285D-C518-4420-A8DA-72C4969A3638}" type="slidenum">
              <a:rPr lang="da-DK" smtClean="0"/>
              <a:pPr/>
              <a:t>2</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a:xfrm>
            <a:off x="887056" y="4715907"/>
            <a:ext cx="5438140" cy="4467701"/>
          </a:xfrm>
        </p:spPr>
        <p:txBody>
          <a:bodyPr>
            <a:normAutofit/>
          </a:bodyPr>
          <a:lstStyle/>
          <a:p>
            <a:pPr marL="400050" indent="-400050">
              <a:buFont typeface="+mj-lt"/>
              <a:buAutoNum type="romanUcPeriod"/>
            </a:pPr>
            <a:r>
              <a:rPr lang="da-DK" sz="1400" dirty="0" smtClean="0"/>
              <a:t>Udforskeren leder altid efter nye løsninger. </a:t>
            </a:r>
          </a:p>
          <a:p>
            <a:pPr marL="400050" indent="-400050">
              <a:buFont typeface="+mj-lt"/>
              <a:buAutoNum type="romanUcPeriod"/>
            </a:pPr>
            <a:r>
              <a:rPr lang="da-DK" sz="1400" dirty="0" smtClean="0"/>
              <a:t>Selvom retningen er klar – er vejene derhen mangfoldige. For at finde den rette måde at gøre tingene på, skal man ofte omkring pilotforsøg, projektstyring.</a:t>
            </a:r>
          </a:p>
          <a:p>
            <a:pPr marL="400050" indent="-400050">
              <a:buFont typeface="+mj-lt"/>
              <a:buAutoNum type="romanUcPeriod"/>
            </a:pPr>
            <a:r>
              <a:rPr lang="da-DK" sz="1400" dirty="0" smtClean="0"/>
              <a:t>Udforsker er nysgerrig, og prioriterer tid til uformelle samtaler i og udenfor egen organisation. Diskuterer gerne nye veje med alle aktører og brugere – lederkollegaer og politikere.</a:t>
            </a:r>
          </a:p>
          <a:p>
            <a:pPr marL="400050" indent="-400050">
              <a:buFont typeface="+mj-lt"/>
              <a:buAutoNum type="romanUcPeriod"/>
            </a:pPr>
            <a:r>
              <a:rPr lang="da-DK" sz="1400" dirty="0" smtClean="0"/>
              <a:t>Ledelse baseres på  kvalificerede fornemmelser, forventninger og anelser. (frem for klare retningslinjer). Der åbnes ofte for flere spørgsmål – end svar/beslutninger. Ikke bange for at være i det usikre rum – og være tydelig om dette. Opfordrer også medarbejder at være med på dette. </a:t>
            </a:r>
          </a:p>
          <a:p>
            <a:pPr marL="400050" indent="-400050">
              <a:buFont typeface="+mj-lt"/>
              <a:buAutoNum type="romanUcPeriod"/>
            </a:pPr>
            <a:r>
              <a:rPr lang="da-DK" sz="1400" dirty="0" smtClean="0"/>
              <a:t>Udforskeren involverer sig gerne  - bare det giver mening </a:t>
            </a:r>
            <a:r>
              <a:rPr lang="da-DK" sz="1400" dirty="0" err="1" smtClean="0"/>
              <a:t>i.f.t</a:t>
            </a:r>
            <a:r>
              <a:rPr lang="da-DK" sz="1400" dirty="0" smtClean="0"/>
              <a:t>. overordnet mål</a:t>
            </a:r>
          </a:p>
          <a:p>
            <a:pPr marL="400050" indent="-400050">
              <a:buFont typeface="+mj-lt"/>
              <a:buAutoNum type="romanUcPeriod"/>
            </a:pPr>
            <a:endParaRPr lang="da-DK" sz="1400" dirty="0"/>
          </a:p>
          <a:p>
            <a:pPr marL="400050" indent="-400050">
              <a:buFont typeface="+mj-lt"/>
              <a:buAutoNum type="romanUcPeriod"/>
            </a:pPr>
            <a:r>
              <a:rPr lang="da-DK" sz="1400" dirty="0" smtClean="0"/>
              <a:t>Udforskeren er bedre til at åbne end afslutte.</a:t>
            </a:r>
          </a:p>
          <a:p>
            <a:endParaRPr lang="da-DK" dirty="0" smtClean="0"/>
          </a:p>
          <a:p>
            <a:endParaRPr lang="da-DK" dirty="0"/>
          </a:p>
        </p:txBody>
      </p:sp>
      <p:sp>
        <p:nvSpPr>
          <p:cNvPr id="4" name="Pladsholder til diasnummer 3"/>
          <p:cNvSpPr>
            <a:spLocks noGrp="1"/>
          </p:cNvSpPr>
          <p:nvPr>
            <p:ph type="sldNum" sz="quarter" idx="10"/>
          </p:nvPr>
        </p:nvSpPr>
        <p:spPr/>
        <p:txBody>
          <a:bodyPr/>
          <a:lstStyle/>
          <a:p>
            <a:fld id="{1091285D-C518-4420-A8DA-72C4969A3638}" type="slidenum">
              <a:rPr lang="da-DK" smtClean="0"/>
              <a:pPr/>
              <a:t>3</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285750" indent="-285750">
              <a:buAutoNum type="romanUcPeriod"/>
            </a:pPr>
            <a:r>
              <a:rPr lang="da-DK" sz="1400" dirty="0" smtClean="0"/>
              <a:t>Kan både give plads til andres gode ideer og sætte egne skibe i søen. Om lederen går forrest eller bagerst  betyder ikke noget, bare retning og mål er rigtig/vigtig.</a:t>
            </a:r>
          </a:p>
          <a:p>
            <a:pPr marL="285750" indent="-285750">
              <a:buAutoNum type="romanUcPeriod"/>
            </a:pPr>
            <a:r>
              <a:rPr lang="da-DK" sz="1400" dirty="0" smtClean="0"/>
              <a:t>I. behøver ikke at være centrumsfigur – andre må gerne tage æren for et godt initiativ.</a:t>
            </a:r>
          </a:p>
          <a:p>
            <a:pPr marL="285750" indent="-285750">
              <a:buAutoNum type="romanUcPeriod"/>
            </a:pPr>
            <a:r>
              <a:rPr lang="da-DK" sz="1400" dirty="0" smtClean="0"/>
              <a:t>I. gøder gene jorden for andres initiativer – og arbejder på at fjerne barrierer</a:t>
            </a:r>
          </a:p>
          <a:p>
            <a:pPr marL="285750" indent="-285750">
              <a:buAutoNum type="romanUcPeriod"/>
            </a:pPr>
            <a:r>
              <a:rPr lang="da-DK" sz="1400" dirty="0" smtClean="0"/>
              <a:t>I. omsætter gode ideer til konkrete initiativer. </a:t>
            </a:r>
          </a:p>
          <a:p>
            <a:pPr marL="285750" indent="-285750">
              <a:buAutoNum type="romanUcPeriod"/>
            </a:pPr>
            <a:r>
              <a:rPr lang="da-DK" sz="1400" dirty="0" smtClean="0"/>
              <a:t>Bare fordi man selv har været med til at starte noget – skal man ikke nødvendigvis være med hele vejen (afgiver kontrol – uddelegerer)</a:t>
            </a:r>
            <a:endParaRPr lang="da-DK" sz="1400" dirty="0"/>
          </a:p>
        </p:txBody>
      </p:sp>
      <p:sp>
        <p:nvSpPr>
          <p:cNvPr id="4" name="Pladsholder til diasnummer 3"/>
          <p:cNvSpPr>
            <a:spLocks noGrp="1"/>
          </p:cNvSpPr>
          <p:nvPr>
            <p:ph type="sldNum" sz="quarter" idx="10"/>
          </p:nvPr>
        </p:nvSpPr>
        <p:spPr/>
        <p:txBody>
          <a:bodyPr/>
          <a:lstStyle/>
          <a:p>
            <a:fld id="{1091285D-C518-4420-A8DA-72C4969A3638}" type="slidenum">
              <a:rPr lang="da-DK" smtClean="0"/>
              <a:pPr/>
              <a:t>4</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400050" indent="-400050">
              <a:buFont typeface="+mj-lt"/>
              <a:buAutoNum type="romanUcPeriod"/>
            </a:pPr>
            <a:r>
              <a:rPr lang="da-DK" sz="1400" dirty="0" smtClean="0"/>
              <a:t>Klar omkring retning og mål, og kan omformulere det så alle forstår – både medarbejdere og brugere. Luftige strategier bliver konkrete og meningsfulde</a:t>
            </a:r>
          </a:p>
          <a:p>
            <a:pPr marL="400050" indent="-400050">
              <a:buFont typeface="+mj-lt"/>
              <a:buAutoNum type="romanUcPeriod"/>
            </a:pPr>
            <a:r>
              <a:rPr lang="da-DK" sz="1400" dirty="0" smtClean="0"/>
              <a:t>God til at kommunikere</a:t>
            </a:r>
          </a:p>
          <a:p>
            <a:pPr marL="400050" indent="-400050">
              <a:buFont typeface="+mj-lt"/>
              <a:buAutoNum type="romanUcPeriod"/>
            </a:pPr>
            <a:r>
              <a:rPr lang="da-DK" sz="1400" dirty="0" smtClean="0"/>
              <a:t>Ved at folk kan tolke budskaber forskelligt – hjælpsom omkring de forskellige perspektiver</a:t>
            </a:r>
          </a:p>
          <a:p>
            <a:pPr marL="400050" indent="-400050">
              <a:buFont typeface="+mj-lt"/>
              <a:buAutoNum type="romanUcPeriod"/>
            </a:pPr>
            <a:r>
              <a:rPr lang="da-DK" sz="1400" dirty="0" smtClean="0"/>
              <a:t>Retningen står ikke til diskussion i meningsskaberens optik</a:t>
            </a:r>
          </a:p>
          <a:p>
            <a:pPr marL="400050" indent="-400050">
              <a:buFont typeface="+mj-lt"/>
              <a:buAutoNum type="romanUcPeriod"/>
            </a:pPr>
            <a:r>
              <a:rPr lang="da-DK" sz="1400" dirty="0" smtClean="0"/>
              <a:t>Succeskriterium  er at alle kan se, hvordan deres arbejde bidrager til og hænger sammen med det overordnede mål</a:t>
            </a:r>
          </a:p>
          <a:p>
            <a:pPr marL="400050" indent="-400050">
              <a:buFont typeface="+mj-lt"/>
              <a:buAutoNum type="romanUcPeriod"/>
            </a:pPr>
            <a:r>
              <a:rPr lang="da-DK" sz="1400" dirty="0" smtClean="0"/>
              <a:t>”Historierne” – det narrative er M. styrke – er medrivende og engagerende – og kan gennem historien fortælle medarbejderes og brugeres rolle i den fælles opgave.</a:t>
            </a:r>
          </a:p>
          <a:p>
            <a:endParaRPr lang="da-DK" dirty="0"/>
          </a:p>
        </p:txBody>
      </p:sp>
      <p:sp>
        <p:nvSpPr>
          <p:cNvPr id="4" name="Pladsholder til diasnummer 3"/>
          <p:cNvSpPr>
            <a:spLocks noGrp="1"/>
          </p:cNvSpPr>
          <p:nvPr>
            <p:ph type="sldNum" sz="quarter" idx="10"/>
          </p:nvPr>
        </p:nvSpPr>
        <p:spPr/>
        <p:txBody>
          <a:bodyPr/>
          <a:lstStyle/>
          <a:p>
            <a:fld id="{1091285D-C518-4420-A8DA-72C4969A3638}" type="slidenum">
              <a:rPr lang="da-DK" smtClean="0"/>
              <a:pPr/>
              <a:t>5</a:t>
            </a:fld>
            <a:endParaRPr lang="da-DK"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400050" indent="-400050">
              <a:buFont typeface="+mj-lt"/>
              <a:buAutoNum type="romanUcPeriod"/>
            </a:pPr>
            <a:r>
              <a:rPr lang="da-DK" sz="1400" dirty="0" smtClean="0"/>
              <a:t>N. Har skarpt blik for hvordan ressourcer og fagligheder kan bringes positivt i spil</a:t>
            </a:r>
          </a:p>
          <a:p>
            <a:pPr marL="400050" indent="-400050">
              <a:buFont typeface="+mj-lt"/>
              <a:buAutoNum type="romanUcPeriod"/>
            </a:pPr>
            <a:r>
              <a:rPr lang="da-DK" sz="1400" dirty="0" smtClean="0"/>
              <a:t>God til at engagere andre organisationer og aktører i sin opgaveløsning</a:t>
            </a:r>
          </a:p>
          <a:p>
            <a:pPr marL="400050" indent="-400050">
              <a:buFont typeface="+mj-lt"/>
              <a:buAutoNum type="romanUcPeriod"/>
            </a:pPr>
            <a:r>
              <a:rPr lang="da-DK" sz="1400" dirty="0" smtClean="0"/>
              <a:t>Bevidst om at vigtige opgaver ikke kan lykkes uden at andre involveres</a:t>
            </a:r>
          </a:p>
          <a:p>
            <a:pPr marL="400050" indent="-400050">
              <a:buFont typeface="+mj-lt"/>
              <a:buAutoNum type="romanUcPeriod"/>
            </a:pPr>
            <a:r>
              <a:rPr lang="da-DK" sz="1400" dirty="0" smtClean="0"/>
              <a:t>Handlings- og udviklingsrum rækker ud over egen organisation</a:t>
            </a:r>
          </a:p>
          <a:p>
            <a:pPr marL="400050" indent="-400050">
              <a:buFont typeface="+mj-lt"/>
              <a:buAutoNum type="romanUcPeriod"/>
            </a:pPr>
            <a:r>
              <a:rPr lang="da-DK" sz="1400" dirty="0" smtClean="0"/>
              <a:t>Bruger tid på at vedligeholde og udvikle netværk</a:t>
            </a:r>
          </a:p>
          <a:p>
            <a:pPr marL="400050" indent="-400050">
              <a:buFont typeface="+mj-lt"/>
              <a:buAutoNum type="romanUcPeriod"/>
            </a:pPr>
            <a:r>
              <a:rPr lang="da-DK" sz="1400" dirty="0" smtClean="0"/>
              <a:t>Relationer er afgørende (det ved N. fra dengang at projektledelse var en del af opgaven – uden ledelsesansvar)</a:t>
            </a:r>
          </a:p>
          <a:p>
            <a:pPr marL="400050" indent="-400050">
              <a:buFont typeface="+mj-lt"/>
              <a:buAutoNum type="romanUcPeriod"/>
            </a:pPr>
            <a:r>
              <a:rPr lang="da-DK" sz="1400" dirty="0" smtClean="0"/>
              <a:t>Ligeværd er vigtigt. Det skaber fælles ansvarsfølelse om opgaven (brugere og eksterne samarbejdspartnere inviteres med indenfor)</a:t>
            </a:r>
          </a:p>
          <a:p>
            <a:endParaRPr lang="da-DK" dirty="0" smtClean="0"/>
          </a:p>
          <a:p>
            <a:endParaRPr lang="da-DK" dirty="0"/>
          </a:p>
        </p:txBody>
      </p:sp>
      <p:sp>
        <p:nvSpPr>
          <p:cNvPr id="4" name="Pladsholder til diasnummer 3"/>
          <p:cNvSpPr>
            <a:spLocks noGrp="1"/>
          </p:cNvSpPr>
          <p:nvPr>
            <p:ph type="sldNum" sz="quarter" idx="10"/>
          </p:nvPr>
        </p:nvSpPr>
        <p:spPr/>
        <p:txBody>
          <a:bodyPr/>
          <a:lstStyle/>
          <a:p>
            <a:fld id="{1091285D-C518-4420-A8DA-72C4969A3638}" type="slidenum">
              <a:rPr lang="da-DK" smtClean="0"/>
              <a:pPr/>
              <a:t>6</a:t>
            </a:fld>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400050" indent="-400050">
              <a:buFont typeface="+mj-lt"/>
              <a:buAutoNum type="romanUcPeriod"/>
            </a:pPr>
            <a:r>
              <a:rPr lang="da-DK" sz="1400" dirty="0" smtClean="0"/>
              <a:t>E. Ved også at de store mål, som Det gode Liv, kan være svært at arbejde efter i hverdagen. Der er svært at måle og er en konsekvens af en fælles indsats. Derfor opstiller E. delmål, så der er konkrete pejlemærker i hverdagen.</a:t>
            </a:r>
          </a:p>
          <a:p>
            <a:pPr marL="400050" indent="-400050">
              <a:buFont typeface="+mj-lt"/>
              <a:buAutoNum type="romanUcPeriod"/>
            </a:pPr>
            <a:r>
              <a:rPr lang="da-DK" sz="1400" dirty="0" smtClean="0"/>
              <a:t>E. Ved at delmål hele tiden skal justeres så de understøtter de overordnede mål. </a:t>
            </a:r>
          </a:p>
          <a:p>
            <a:pPr marL="400050" indent="-400050">
              <a:buFont typeface="+mj-lt"/>
              <a:buAutoNum type="romanUcPeriod"/>
            </a:pPr>
            <a:r>
              <a:rPr lang="da-DK" sz="1400" dirty="0" smtClean="0"/>
              <a:t>Optaget af at gøre evalueringer m.v. meningsfulde frem for et demotiverende onde. </a:t>
            </a:r>
          </a:p>
          <a:p>
            <a:pPr marL="400050" indent="-400050">
              <a:buFont typeface="+mj-lt"/>
              <a:buAutoNum type="romanUcPeriod"/>
            </a:pPr>
            <a:endParaRPr lang="da-DK" sz="1400" dirty="0"/>
          </a:p>
          <a:p>
            <a:pPr marL="400050" indent="-400050">
              <a:buFont typeface="+mj-lt"/>
              <a:buAutoNum type="romanUcPeriod"/>
            </a:pPr>
            <a:r>
              <a:rPr lang="da-DK" sz="1400" dirty="0" smtClean="0"/>
              <a:t>Det omfattende dokumentationsarbejde hjælper E. til at skabe struktur og overblik, men det er svært at sandsynliggøre det ud i yderste led (medarbejdere og brugere)</a:t>
            </a:r>
            <a:endParaRPr lang="da-DK" sz="1400" dirty="0"/>
          </a:p>
        </p:txBody>
      </p:sp>
      <p:sp>
        <p:nvSpPr>
          <p:cNvPr id="4" name="Pladsholder til diasnummer 3"/>
          <p:cNvSpPr>
            <a:spLocks noGrp="1"/>
          </p:cNvSpPr>
          <p:nvPr>
            <p:ph type="sldNum" sz="quarter" idx="10"/>
          </p:nvPr>
        </p:nvSpPr>
        <p:spPr/>
        <p:txBody>
          <a:bodyPr/>
          <a:lstStyle/>
          <a:p>
            <a:fld id="{1091285D-C518-4420-A8DA-72C4969A3638}" type="slidenum">
              <a:rPr lang="da-DK" smtClean="0"/>
              <a:pPr/>
              <a:t>7</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1864EB35-2E14-4F3E-A8CD-02DBD5B3A318}" type="datetimeFigureOut">
              <a:rPr lang="da-DK" smtClean="0"/>
              <a:pPr/>
              <a:t>11-03-2015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E7019B8-254C-4417-9DCD-B68FC963D347}"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864EB35-2E14-4F3E-A8CD-02DBD5B3A318}" type="datetimeFigureOut">
              <a:rPr lang="da-DK" smtClean="0"/>
              <a:pPr/>
              <a:t>11-03-2015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E7019B8-254C-4417-9DCD-B68FC963D347}"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864EB35-2E14-4F3E-A8CD-02DBD5B3A318}" type="datetimeFigureOut">
              <a:rPr lang="da-DK" smtClean="0"/>
              <a:pPr/>
              <a:t>11-03-2015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E7019B8-254C-4417-9DCD-B68FC963D347}"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864EB35-2E14-4F3E-A8CD-02DBD5B3A318}" type="datetimeFigureOut">
              <a:rPr lang="da-DK" smtClean="0"/>
              <a:pPr/>
              <a:t>11-03-2015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E7019B8-254C-4417-9DCD-B68FC963D347}"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1864EB35-2E14-4F3E-A8CD-02DBD5B3A318}" type="datetimeFigureOut">
              <a:rPr lang="da-DK" smtClean="0"/>
              <a:pPr/>
              <a:t>11-03-2015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E7019B8-254C-4417-9DCD-B68FC963D347}"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1864EB35-2E14-4F3E-A8CD-02DBD5B3A318}" type="datetimeFigureOut">
              <a:rPr lang="da-DK" smtClean="0"/>
              <a:pPr/>
              <a:t>11-03-2015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E7019B8-254C-4417-9DCD-B68FC963D347}"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1864EB35-2E14-4F3E-A8CD-02DBD5B3A318}" type="datetimeFigureOut">
              <a:rPr lang="da-DK" smtClean="0"/>
              <a:pPr/>
              <a:t>11-03-2015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BE7019B8-254C-4417-9DCD-B68FC963D347}"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1864EB35-2E14-4F3E-A8CD-02DBD5B3A318}" type="datetimeFigureOut">
              <a:rPr lang="da-DK" smtClean="0"/>
              <a:pPr/>
              <a:t>11-03-2015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BE7019B8-254C-4417-9DCD-B68FC963D347}"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1864EB35-2E14-4F3E-A8CD-02DBD5B3A318}" type="datetimeFigureOut">
              <a:rPr lang="da-DK" smtClean="0"/>
              <a:pPr/>
              <a:t>11-03-2015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BE7019B8-254C-4417-9DCD-B68FC963D347}"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1864EB35-2E14-4F3E-A8CD-02DBD5B3A318}" type="datetimeFigureOut">
              <a:rPr lang="da-DK" smtClean="0"/>
              <a:pPr/>
              <a:t>11-03-2015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E7019B8-254C-4417-9DCD-B68FC963D347}"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1864EB35-2E14-4F3E-A8CD-02DBD5B3A318}" type="datetimeFigureOut">
              <a:rPr lang="da-DK" smtClean="0"/>
              <a:pPr/>
              <a:t>11-03-2015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E7019B8-254C-4417-9DCD-B68FC963D347}"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64EB35-2E14-4F3E-A8CD-02DBD5B3A318}" type="datetimeFigureOut">
              <a:rPr lang="da-DK" smtClean="0"/>
              <a:pPr/>
              <a:t>11-03-2015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019B8-254C-4417-9DCD-B68FC963D347}"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620688"/>
            <a:ext cx="7776864" cy="216024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da-DK" sz="4000"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Velfærdslederens kerneopgaver?</a:t>
            </a:r>
            <a:br>
              <a:rPr lang="da-DK" sz="4000"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br>
            <a:r>
              <a:rPr lang="da-DK" sz="4000"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 Lederens mange roller </a:t>
            </a:r>
            <a:br>
              <a:rPr lang="da-DK" sz="4000"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br>
            <a:r>
              <a:rPr lang="da-DK" sz="4000"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Lederens mange arenaer</a:t>
            </a:r>
            <a:br>
              <a:rPr lang="da-DK" sz="4000"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br>
            <a:r>
              <a:rPr lang="da-DK" sz="2700"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Hvad betyder alt det for din trivsel og arbejdsglæde?</a:t>
            </a:r>
            <a:endParaRPr lang="da-DK" sz="2700" dirty="0">
              <a:solidFill>
                <a:schemeClr val="tx2"/>
              </a:solidFill>
            </a:endParaRPr>
          </a:p>
        </p:txBody>
      </p:sp>
      <p:graphicFrame>
        <p:nvGraphicFramePr>
          <p:cNvPr id="7" name="Diagram 6"/>
          <p:cNvGraphicFramePr/>
          <p:nvPr/>
        </p:nvGraphicFramePr>
        <p:xfrm>
          <a:off x="611560" y="2852936"/>
          <a:ext cx="7704856" cy="2664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5" name="Picture 7" descr="C:\Users\Lisette\AppData\Local\Microsoft\Windows\Temporary Internet Files\Content.IE5\RSCRS0NA\graf-2-420b-01-01[1].jpg"/>
          <p:cNvPicPr>
            <a:picLocks noChangeAspect="1" noChangeArrowheads="1"/>
          </p:cNvPicPr>
          <p:nvPr/>
        </p:nvPicPr>
        <p:blipFill>
          <a:blip r:embed="rId8" cstate="print"/>
          <a:srcRect/>
          <a:stretch>
            <a:fillRect/>
          </a:stretch>
        </p:blipFill>
        <p:spPr bwMode="auto">
          <a:xfrm>
            <a:off x="2627784" y="4869160"/>
            <a:ext cx="3816424" cy="159320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solidFill>
                  <a:schemeClr val="tx2"/>
                </a:solidFill>
              </a:rPr>
              <a:t>Hvad er jeres kerneopgaver?</a:t>
            </a:r>
            <a:endParaRPr lang="da-DK" dirty="0">
              <a:solidFill>
                <a:schemeClr val="tx2"/>
              </a:solidFill>
            </a:endParaRPr>
          </a:p>
        </p:txBody>
      </p:sp>
      <p:sp>
        <p:nvSpPr>
          <p:cNvPr id="5" name="Pladsholder til tekst 4"/>
          <p:cNvSpPr>
            <a:spLocks noGrp="1"/>
          </p:cNvSpPr>
          <p:nvPr>
            <p:ph type="body" idx="1"/>
          </p:nvPr>
        </p:nvSpPr>
        <p:spPr/>
        <p:txBody>
          <a:bodyPr/>
          <a:lstStyle/>
          <a:p>
            <a:pPr algn="ctr"/>
            <a:r>
              <a:rPr lang="da-DK" dirty="0" smtClean="0">
                <a:solidFill>
                  <a:schemeClr val="tx2"/>
                </a:solidFill>
              </a:rPr>
              <a:t>Institutionen?</a:t>
            </a:r>
            <a:endParaRPr lang="da-DK" dirty="0">
              <a:solidFill>
                <a:schemeClr val="tx2"/>
              </a:solidFill>
            </a:endParaRPr>
          </a:p>
        </p:txBody>
      </p:sp>
      <p:sp>
        <p:nvSpPr>
          <p:cNvPr id="6" name="Pladsholder til indhold 5"/>
          <p:cNvSpPr>
            <a:spLocks noGrp="1"/>
          </p:cNvSpPr>
          <p:nvPr>
            <p:ph sz="half" idx="2"/>
          </p:nvPr>
        </p:nvSpPr>
        <p:spPr>
          <a:ln>
            <a:solidFill>
              <a:srgbClr val="FF0000"/>
            </a:solidFill>
          </a:ln>
        </p:spPr>
        <p:txBody>
          <a:bodyPr/>
          <a:lstStyle/>
          <a:p>
            <a:endParaRPr lang="da-DK" dirty="0" smtClean="0"/>
          </a:p>
          <a:p>
            <a:r>
              <a:rPr lang="da-DK" dirty="0" smtClean="0"/>
              <a:t>Hvordan oplever du, at kerneopgaven i din organisation har ændret sig de sidste 5 år – og hvordan vil den forandres de næste 10 år?</a:t>
            </a:r>
          </a:p>
        </p:txBody>
      </p:sp>
      <p:sp>
        <p:nvSpPr>
          <p:cNvPr id="7" name="Pladsholder til tekst 6"/>
          <p:cNvSpPr>
            <a:spLocks noGrp="1"/>
          </p:cNvSpPr>
          <p:nvPr>
            <p:ph type="body" sz="quarter" idx="3"/>
          </p:nvPr>
        </p:nvSpPr>
        <p:spPr/>
        <p:txBody>
          <a:bodyPr/>
          <a:lstStyle/>
          <a:p>
            <a:pPr algn="ctr"/>
            <a:r>
              <a:rPr lang="da-DK" dirty="0" smtClean="0">
                <a:solidFill>
                  <a:schemeClr val="tx2"/>
                </a:solidFill>
              </a:rPr>
              <a:t>Ledelsen?</a:t>
            </a:r>
            <a:endParaRPr lang="da-DK" dirty="0">
              <a:solidFill>
                <a:schemeClr val="tx2"/>
              </a:solidFill>
            </a:endParaRPr>
          </a:p>
        </p:txBody>
      </p:sp>
      <p:sp>
        <p:nvSpPr>
          <p:cNvPr id="8" name="Pladsholder til indhold 7"/>
          <p:cNvSpPr>
            <a:spLocks noGrp="1"/>
          </p:cNvSpPr>
          <p:nvPr>
            <p:ph sz="quarter" idx="4"/>
          </p:nvPr>
        </p:nvSpPr>
        <p:spPr>
          <a:ln>
            <a:solidFill>
              <a:srgbClr val="00B050"/>
            </a:solidFill>
          </a:ln>
        </p:spPr>
        <p:txBody>
          <a:bodyPr/>
          <a:lstStyle/>
          <a:p>
            <a:r>
              <a:rPr lang="da-DK" dirty="0" smtClean="0"/>
              <a:t>Hvad oplever I er ledelsens kerneopgaver nu?</a:t>
            </a:r>
          </a:p>
          <a:p>
            <a:r>
              <a:rPr lang="da-DK" dirty="0" smtClean="0"/>
              <a:t>Fremover?</a:t>
            </a:r>
          </a:p>
          <a:p>
            <a:r>
              <a:rPr lang="da-DK" dirty="0" smtClean="0"/>
              <a:t>Hvilke ”drivkræfter” påvirker din ledelse i dag? </a:t>
            </a:r>
          </a:p>
          <a:p>
            <a:endParaRPr lang="da-DK" dirty="0" smtClean="0"/>
          </a:p>
          <a:p>
            <a:r>
              <a:rPr lang="da-DK" dirty="0" smtClean="0"/>
              <a:t>Hvilke roller skal man indtage for at lykkes med kerneopgaven?</a:t>
            </a:r>
            <a:endParaRPr lang="da-DK"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C:\Users\Lisette\AppData\Local\Microsoft\Windows\Temporary Internet Files\Content.IE5\RSCRS0NA\Professor_Calculus_Revamp_by_FalseReflex[1].png"/>
          <p:cNvPicPr>
            <a:picLocks noChangeAspect="1" noChangeArrowheads="1"/>
          </p:cNvPicPr>
          <p:nvPr/>
        </p:nvPicPr>
        <p:blipFill>
          <a:blip r:embed="rId3" cstate="print"/>
          <a:srcRect/>
          <a:stretch>
            <a:fillRect/>
          </a:stretch>
        </p:blipFill>
        <p:spPr bwMode="auto">
          <a:xfrm>
            <a:off x="539552" y="260648"/>
            <a:ext cx="1849037" cy="2336910"/>
          </a:xfrm>
          <a:prstGeom prst="rect">
            <a:avLst/>
          </a:prstGeom>
          <a:noFill/>
        </p:spPr>
      </p:pic>
      <p:sp>
        <p:nvSpPr>
          <p:cNvPr id="2" name="Titel 1"/>
          <p:cNvSpPr>
            <a:spLocks noGrp="1"/>
          </p:cNvSpPr>
          <p:nvPr>
            <p:ph type="title"/>
          </p:nvPr>
        </p:nvSpPr>
        <p:spPr>
          <a:xfrm>
            <a:off x="395536" y="332656"/>
            <a:ext cx="8229600" cy="1143000"/>
          </a:xfrm>
        </p:spPr>
        <p:txBody>
          <a:bodyPr/>
          <a:lstStyle/>
          <a:p>
            <a:r>
              <a:rPr lang="da-DK" dirty="0" smtClean="0">
                <a:solidFill>
                  <a:schemeClr val="tx2"/>
                </a:solidFill>
              </a:rPr>
              <a:t>Udforskeren</a:t>
            </a:r>
            <a:endParaRPr lang="da-DK" dirty="0">
              <a:solidFill>
                <a:schemeClr val="tx2"/>
              </a:solidFill>
            </a:endParaRPr>
          </a:p>
        </p:txBody>
      </p:sp>
      <p:sp>
        <p:nvSpPr>
          <p:cNvPr id="6" name="Pladsholder til indhold 5"/>
          <p:cNvSpPr>
            <a:spLocks noGrp="1"/>
          </p:cNvSpPr>
          <p:nvPr>
            <p:ph sz="half" idx="2"/>
          </p:nvPr>
        </p:nvSpPr>
        <p:spPr>
          <a:xfrm>
            <a:off x="323528" y="1484784"/>
            <a:ext cx="4038600" cy="4525963"/>
          </a:xfrm>
          <a:ln>
            <a:solidFill>
              <a:srgbClr val="00B050"/>
            </a:solidFill>
            <a:prstDash val="sysDash"/>
          </a:ln>
        </p:spPr>
        <p:txBody>
          <a:bodyPr>
            <a:normAutofit fontScale="92500"/>
          </a:bodyPr>
          <a:lstStyle/>
          <a:p>
            <a:pPr>
              <a:buNone/>
            </a:pPr>
            <a:endParaRPr lang="da-DK" sz="2400" dirty="0" smtClean="0"/>
          </a:p>
          <a:p>
            <a:pPr>
              <a:buNone/>
            </a:pPr>
            <a:endParaRPr lang="da-DK" sz="2600" b="1" dirty="0" smtClean="0"/>
          </a:p>
          <a:p>
            <a:endParaRPr lang="da-DK" sz="2400" b="1" dirty="0" smtClean="0"/>
          </a:p>
          <a:p>
            <a:r>
              <a:rPr lang="da-DK" sz="2400" b="1" dirty="0" smtClean="0"/>
              <a:t>Går gerne ukendte veje</a:t>
            </a:r>
          </a:p>
          <a:p>
            <a:r>
              <a:rPr lang="da-DK" sz="2400" dirty="0" smtClean="0"/>
              <a:t>Bruger sin kvalificerede ”mavefornemmelse”</a:t>
            </a:r>
          </a:p>
          <a:p>
            <a:r>
              <a:rPr lang="da-DK" sz="2400" dirty="0" smtClean="0"/>
              <a:t>Bruger tid på at være uformel</a:t>
            </a:r>
          </a:p>
          <a:p>
            <a:r>
              <a:rPr lang="da-DK" sz="2400" dirty="0" smtClean="0"/>
              <a:t>Tør vise sin usikkerhed </a:t>
            </a:r>
          </a:p>
          <a:p>
            <a:r>
              <a:rPr lang="da-DK" sz="2400" dirty="0" smtClean="0"/>
              <a:t>Flere spørgsmål end svar</a:t>
            </a:r>
          </a:p>
          <a:p>
            <a:r>
              <a:rPr lang="da-DK" sz="2400" dirty="0" smtClean="0"/>
              <a:t>Har blik for nye muligheder – også udenfor eget område</a:t>
            </a:r>
          </a:p>
          <a:p>
            <a:endParaRPr lang="da-DK" sz="2400" dirty="0"/>
          </a:p>
        </p:txBody>
      </p:sp>
      <p:sp>
        <p:nvSpPr>
          <p:cNvPr id="15" name="Pladsholder til indhold 14"/>
          <p:cNvSpPr>
            <a:spLocks noGrp="1"/>
          </p:cNvSpPr>
          <p:nvPr>
            <p:ph sz="half" idx="1"/>
          </p:nvPr>
        </p:nvSpPr>
        <p:spPr>
          <a:xfrm>
            <a:off x="4499992" y="1412776"/>
            <a:ext cx="4038600" cy="4525963"/>
          </a:xfrm>
          <a:ln>
            <a:solidFill>
              <a:srgbClr val="FF0000"/>
            </a:solidFill>
            <a:prstDash val="sysDash"/>
          </a:ln>
        </p:spPr>
        <p:txBody>
          <a:bodyPr>
            <a:normAutofit fontScale="92500"/>
          </a:bodyPr>
          <a:lstStyle/>
          <a:p>
            <a:pPr>
              <a:buNone/>
            </a:pPr>
            <a:r>
              <a:rPr lang="da-DK" b="1" dirty="0" smtClean="0"/>
              <a:t>Udfordring:</a:t>
            </a:r>
          </a:p>
          <a:p>
            <a:r>
              <a:rPr lang="da-DK" sz="2400" dirty="0" smtClean="0"/>
              <a:t>At balancere mellem åbenhed og rammesætning</a:t>
            </a:r>
          </a:p>
          <a:p>
            <a:pPr>
              <a:buNone/>
            </a:pPr>
            <a:r>
              <a:rPr lang="da-DK" sz="2600" b="1" dirty="0" smtClean="0"/>
              <a:t>Overvejelser:</a:t>
            </a:r>
          </a:p>
          <a:p>
            <a:r>
              <a:rPr lang="da-DK" sz="2400" dirty="0" smtClean="0"/>
              <a:t>Har vi hørt alle perspektiver?</a:t>
            </a:r>
          </a:p>
          <a:p>
            <a:r>
              <a:rPr lang="da-DK" sz="2400" dirty="0" smtClean="0"/>
              <a:t>Hvorfor plejer vi at gøre sådan?</a:t>
            </a:r>
          </a:p>
          <a:p>
            <a:r>
              <a:rPr lang="da-DK" sz="2400" dirty="0" smtClean="0"/>
              <a:t>Hvad kunne se anderledes ud, hvis vi gjorde noget andet?</a:t>
            </a:r>
          </a:p>
          <a:p>
            <a:r>
              <a:rPr lang="da-DK" sz="2400" dirty="0" smtClean="0"/>
              <a:t>Er der noget vi ikke har medtænkt?</a:t>
            </a:r>
          </a:p>
          <a:p>
            <a:endParaRPr lang="da-DK" sz="2400" dirty="0" smtClean="0"/>
          </a:p>
          <a:p>
            <a:endParaRPr lang="da-DK" sz="2400" dirty="0" smtClean="0"/>
          </a:p>
          <a:p>
            <a:pPr>
              <a:buNone/>
            </a:pPr>
            <a:endParaRPr lang="da-DK" sz="2400" dirty="0" smtClean="0"/>
          </a:p>
          <a:p>
            <a:endParaRPr lang="da-DK" dirty="0" smtClean="0"/>
          </a:p>
          <a:p>
            <a:endParaRPr lang="da-DK" dirty="0" smtClean="0"/>
          </a:p>
          <a:p>
            <a:endParaRPr lang="da-D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C:\Users\Lisette\AppData\Local\Microsoft\Windows\Temporary Internet Files\Content.IE5\L6LNJXBT\narrkapa[1].jpg"/>
          <p:cNvPicPr>
            <a:picLocks noChangeAspect="1" noChangeArrowheads="1"/>
          </p:cNvPicPr>
          <p:nvPr/>
        </p:nvPicPr>
        <p:blipFill>
          <a:blip r:embed="rId3" cstate="print"/>
          <a:srcRect/>
          <a:stretch>
            <a:fillRect/>
          </a:stretch>
        </p:blipFill>
        <p:spPr bwMode="auto">
          <a:xfrm>
            <a:off x="251520" y="0"/>
            <a:ext cx="3714750" cy="2181225"/>
          </a:xfrm>
          <a:prstGeom prst="rect">
            <a:avLst/>
          </a:prstGeom>
          <a:noFill/>
        </p:spPr>
      </p:pic>
      <p:sp>
        <p:nvSpPr>
          <p:cNvPr id="2" name="Titel 1"/>
          <p:cNvSpPr>
            <a:spLocks noGrp="1"/>
          </p:cNvSpPr>
          <p:nvPr>
            <p:ph type="title"/>
          </p:nvPr>
        </p:nvSpPr>
        <p:spPr/>
        <p:txBody>
          <a:bodyPr/>
          <a:lstStyle/>
          <a:p>
            <a:pPr algn="r"/>
            <a:r>
              <a:rPr lang="da-DK" dirty="0" smtClean="0"/>
              <a:t>Initiativdyrkeren</a:t>
            </a:r>
            <a:endParaRPr lang="da-DK" dirty="0"/>
          </a:p>
        </p:txBody>
      </p:sp>
      <p:sp>
        <p:nvSpPr>
          <p:cNvPr id="4" name="Pladsholder til indhold 3"/>
          <p:cNvSpPr>
            <a:spLocks noGrp="1"/>
          </p:cNvSpPr>
          <p:nvPr>
            <p:ph sz="half" idx="2"/>
          </p:nvPr>
        </p:nvSpPr>
        <p:spPr>
          <a:ln>
            <a:solidFill>
              <a:srgbClr val="FF0000"/>
            </a:solidFill>
            <a:prstDash val="sysDash"/>
          </a:ln>
        </p:spPr>
        <p:txBody>
          <a:bodyPr>
            <a:normAutofit fontScale="92500" lnSpcReduction="20000"/>
          </a:bodyPr>
          <a:lstStyle/>
          <a:p>
            <a:pPr>
              <a:buNone/>
            </a:pPr>
            <a:r>
              <a:rPr lang="da-DK" b="1" dirty="0" smtClean="0"/>
              <a:t>Udfordring:</a:t>
            </a:r>
          </a:p>
          <a:p>
            <a:r>
              <a:rPr lang="da-DK" dirty="0" smtClean="0"/>
              <a:t>At give slip når initiativet lever i andre fora (behøver ikke at være med hele vejen </a:t>
            </a:r>
            <a:r>
              <a:rPr lang="da-DK" dirty="0" smtClean="0">
                <a:sym typeface="Wingdings" pitchFamily="2" charset="2"/>
              </a:rPr>
              <a:t>)</a:t>
            </a:r>
          </a:p>
          <a:p>
            <a:pPr>
              <a:buNone/>
            </a:pPr>
            <a:r>
              <a:rPr lang="da-DK" b="1" dirty="0" smtClean="0">
                <a:sym typeface="Wingdings" pitchFamily="2" charset="2"/>
              </a:rPr>
              <a:t>Overvejelser:</a:t>
            </a:r>
          </a:p>
          <a:p>
            <a:r>
              <a:rPr lang="da-DK" dirty="0" smtClean="0">
                <a:sym typeface="Wingdings" pitchFamily="2" charset="2"/>
              </a:rPr>
              <a:t>Er der nogen der allerede laver noget vi kan koble os på – inspirere af?</a:t>
            </a:r>
          </a:p>
          <a:p>
            <a:r>
              <a:rPr lang="da-DK" dirty="0" smtClean="0">
                <a:sym typeface="Wingdings" pitchFamily="2" charset="2"/>
              </a:rPr>
              <a:t>Hvem tror I vil være med?</a:t>
            </a:r>
          </a:p>
          <a:p>
            <a:r>
              <a:rPr lang="da-DK" dirty="0" smtClean="0">
                <a:sym typeface="Wingdings" pitchFamily="2" charset="2"/>
              </a:rPr>
              <a:t>Hvad står i vejen? Hvad er vores muligheder?</a:t>
            </a:r>
            <a:endParaRPr lang="da-DK" dirty="0" smtClean="0"/>
          </a:p>
          <a:p>
            <a:endParaRPr lang="da-DK" dirty="0"/>
          </a:p>
        </p:txBody>
      </p:sp>
      <p:sp>
        <p:nvSpPr>
          <p:cNvPr id="12" name="Pladsholder til indhold 11"/>
          <p:cNvSpPr>
            <a:spLocks noGrp="1"/>
          </p:cNvSpPr>
          <p:nvPr>
            <p:ph sz="half" idx="1"/>
          </p:nvPr>
        </p:nvSpPr>
        <p:spPr>
          <a:ln w="9525">
            <a:solidFill>
              <a:srgbClr val="00B050"/>
            </a:solidFill>
          </a:ln>
        </p:spPr>
        <p:txBody>
          <a:bodyPr>
            <a:normAutofit fontScale="92500" lnSpcReduction="20000"/>
          </a:bodyPr>
          <a:lstStyle/>
          <a:p>
            <a:endParaRPr lang="da-DK" dirty="0" smtClean="0"/>
          </a:p>
          <a:p>
            <a:pPr>
              <a:buNone/>
            </a:pPr>
            <a:r>
              <a:rPr lang="da-DK" b="1" dirty="0" smtClean="0"/>
              <a:t>Udfordrer systemer og rutiner</a:t>
            </a:r>
            <a:endParaRPr lang="da-DK" b="1" dirty="0"/>
          </a:p>
          <a:p>
            <a:r>
              <a:rPr lang="da-DK" dirty="0" smtClean="0"/>
              <a:t>Retning og mål er vigtig (ikke hvem der går forrest)</a:t>
            </a:r>
          </a:p>
          <a:p>
            <a:r>
              <a:rPr lang="da-DK" dirty="0" smtClean="0"/>
              <a:t>Initiativer er velkomne</a:t>
            </a:r>
          </a:p>
          <a:p>
            <a:r>
              <a:rPr lang="da-DK" dirty="0" smtClean="0"/>
              <a:t>Inspirerer, uddelegerer</a:t>
            </a:r>
          </a:p>
          <a:p>
            <a:r>
              <a:rPr lang="da-DK" dirty="0" smtClean="0"/>
              <a:t>Omsætter gode ideer til  handling</a:t>
            </a:r>
          </a:p>
          <a:p>
            <a:r>
              <a:rPr lang="da-DK" dirty="0" smtClean="0"/>
              <a:t>Gøder jorden for andre</a:t>
            </a:r>
            <a:endParaRPr lang="da-D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07" name="Picture 35" descr="C:\Users\Lisette\AppData\Local\Microsoft\Windows\Temporary Internet Files\Content.IE5\LYJANS2P\debat[1].jpg"/>
          <p:cNvPicPr>
            <a:picLocks noChangeAspect="1" noChangeArrowheads="1"/>
          </p:cNvPicPr>
          <p:nvPr/>
        </p:nvPicPr>
        <p:blipFill>
          <a:blip r:embed="rId3" cstate="print"/>
          <a:srcRect/>
          <a:stretch>
            <a:fillRect/>
          </a:stretch>
        </p:blipFill>
        <p:spPr bwMode="auto">
          <a:xfrm>
            <a:off x="323528" y="188640"/>
            <a:ext cx="2378968" cy="1869189"/>
          </a:xfrm>
          <a:prstGeom prst="rect">
            <a:avLst/>
          </a:prstGeom>
          <a:noFill/>
        </p:spPr>
      </p:pic>
      <p:sp>
        <p:nvSpPr>
          <p:cNvPr id="2" name="Titel 1"/>
          <p:cNvSpPr>
            <a:spLocks noGrp="1"/>
          </p:cNvSpPr>
          <p:nvPr>
            <p:ph type="title"/>
          </p:nvPr>
        </p:nvSpPr>
        <p:spPr/>
        <p:txBody>
          <a:bodyPr/>
          <a:lstStyle/>
          <a:p>
            <a:r>
              <a:rPr lang="da-DK" dirty="0" smtClean="0"/>
              <a:t>Meningsskaber</a:t>
            </a:r>
            <a:endParaRPr lang="da-DK" dirty="0"/>
          </a:p>
        </p:txBody>
      </p:sp>
      <p:sp>
        <p:nvSpPr>
          <p:cNvPr id="3" name="Pladsholder til indhold 2"/>
          <p:cNvSpPr>
            <a:spLocks noGrp="1"/>
          </p:cNvSpPr>
          <p:nvPr>
            <p:ph sz="half" idx="1"/>
          </p:nvPr>
        </p:nvSpPr>
        <p:spPr>
          <a:ln w="9525">
            <a:solidFill>
              <a:srgbClr val="00B050"/>
            </a:solidFill>
          </a:ln>
        </p:spPr>
        <p:txBody>
          <a:bodyPr>
            <a:normAutofit fontScale="40000" lnSpcReduction="20000"/>
          </a:bodyPr>
          <a:lstStyle/>
          <a:p>
            <a:pPr>
              <a:buNone/>
            </a:pPr>
            <a:endParaRPr lang="da-DK" dirty="0" smtClean="0"/>
          </a:p>
          <a:p>
            <a:pPr>
              <a:buNone/>
            </a:pPr>
            <a:endParaRPr lang="da-DK" sz="3400" b="1" dirty="0" smtClean="0"/>
          </a:p>
          <a:p>
            <a:pPr>
              <a:buNone/>
            </a:pPr>
            <a:r>
              <a:rPr lang="da-DK" sz="5100" b="1" dirty="0" smtClean="0"/>
              <a:t>Retning og mål skal stå lysende klart!</a:t>
            </a:r>
          </a:p>
          <a:p>
            <a:pPr>
              <a:buNone/>
            </a:pPr>
            <a:endParaRPr lang="da-DK" sz="3800" b="1" dirty="0" smtClean="0"/>
          </a:p>
          <a:p>
            <a:r>
              <a:rPr lang="da-DK" sz="5500" dirty="0" smtClean="0"/>
              <a:t>Har gennemslagskraft og klar kommunikation</a:t>
            </a:r>
          </a:p>
          <a:p>
            <a:r>
              <a:rPr lang="da-DK" sz="5500" dirty="0" smtClean="0"/>
              <a:t>Bruger tid på at forklare, hvad mål betyder for den enkeltes arbejde</a:t>
            </a:r>
          </a:p>
          <a:p>
            <a:r>
              <a:rPr lang="da-DK" sz="5500" dirty="0" smtClean="0"/>
              <a:t>Ved at ejerskab og engagement kommer nedefra </a:t>
            </a:r>
          </a:p>
          <a:p>
            <a:endParaRPr lang="da-DK" sz="5500" dirty="0" smtClean="0"/>
          </a:p>
          <a:p>
            <a:r>
              <a:rPr lang="da-DK" sz="5500" dirty="0" smtClean="0"/>
              <a:t>Et vigtigt redskab er </a:t>
            </a:r>
            <a:r>
              <a:rPr lang="da-DK" sz="5500" b="1" dirty="0" smtClean="0"/>
              <a:t>”historierne”</a:t>
            </a:r>
          </a:p>
        </p:txBody>
      </p:sp>
      <p:sp>
        <p:nvSpPr>
          <p:cNvPr id="4" name="Pladsholder til indhold 3"/>
          <p:cNvSpPr>
            <a:spLocks noGrp="1"/>
          </p:cNvSpPr>
          <p:nvPr>
            <p:ph sz="half" idx="2"/>
          </p:nvPr>
        </p:nvSpPr>
        <p:spPr>
          <a:ln>
            <a:solidFill>
              <a:srgbClr val="FF0000"/>
            </a:solidFill>
            <a:prstDash val="sysDash"/>
          </a:ln>
        </p:spPr>
        <p:txBody>
          <a:bodyPr>
            <a:normAutofit fontScale="40000" lnSpcReduction="20000"/>
          </a:bodyPr>
          <a:lstStyle/>
          <a:p>
            <a:pPr>
              <a:buNone/>
            </a:pPr>
            <a:r>
              <a:rPr lang="da-DK" sz="6000" b="1" dirty="0" smtClean="0"/>
              <a:t>Udfordring</a:t>
            </a:r>
          </a:p>
          <a:p>
            <a:r>
              <a:rPr lang="da-DK" sz="5500" dirty="0" smtClean="0"/>
              <a:t>At nå ud til alle</a:t>
            </a:r>
          </a:p>
          <a:p>
            <a:r>
              <a:rPr lang="da-DK" sz="5500" dirty="0" smtClean="0"/>
              <a:t>At få visioner op af skrivebordsskuffen</a:t>
            </a:r>
          </a:p>
          <a:p>
            <a:pPr>
              <a:buNone/>
            </a:pPr>
            <a:r>
              <a:rPr lang="da-DK" sz="6000" b="1" dirty="0" smtClean="0"/>
              <a:t>Overvejelser</a:t>
            </a:r>
          </a:p>
          <a:p>
            <a:r>
              <a:rPr lang="da-DK" sz="5500" dirty="0" smtClean="0"/>
              <a:t>Hvad er vores kerneopgave?</a:t>
            </a:r>
          </a:p>
          <a:p>
            <a:r>
              <a:rPr lang="da-DK" sz="5500" dirty="0" smtClean="0"/>
              <a:t>Hvordan spiller vores indsats  sammen med de overordnede mål?</a:t>
            </a:r>
          </a:p>
          <a:p>
            <a:r>
              <a:rPr lang="da-DK" sz="5500" dirty="0" smtClean="0"/>
              <a:t>Hvor er vi allerede lykkedes med noget, og hvordan får vi det frem i lyset?</a:t>
            </a:r>
          </a:p>
          <a:p>
            <a:pPr>
              <a:buNone/>
            </a:pPr>
            <a:endParaRPr lang="da-DK"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Lisette\AppData\Local\Microsoft\Windows\Temporary Internet Files\Content.IE5\LYJANS2P\dibuix_debat_0[1].png"/>
          <p:cNvPicPr>
            <a:picLocks noChangeAspect="1" noChangeArrowheads="1"/>
          </p:cNvPicPr>
          <p:nvPr/>
        </p:nvPicPr>
        <p:blipFill>
          <a:blip r:embed="rId3" cstate="print"/>
          <a:srcRect/>
          <a:stretch>
            <a:fillRect/>
          </a:stretch>
        </p:blipFill>
        <p:spPr bwMode="auto">
          <a:xfrm>
            <a:off x="683568" y="260648"/>
            <a:ext cx="2049787" cy="2049787"/>
          </a:xfrm>
          <a:prstGeom prst="rect">
            <a:avLst/>
          </a:prstGeom>
          <a:noFill/>
        </p:spPr>
      </p:pic>
      <p:sp>
        <p:nvSpPr>
          <p:cNvPr id="2" name="Titel 1"/>
          <p:cNvSpPr>
            <a:spLocks noGrp="1"/>
          </p:cNvSpPr>
          <p:nvPr>
            <p:ph type="title"/>
          </p:nvPr>
        </p:nvSpPr>
        <p:spPr/>
        <p:txBody>
          <a:bodyPr/>
          <a:lstStyle/>
          <a:p>
            <a:pPr algn="r"/>
            <a:r>
              <a:rPr lang="da-DK" dirty="0" smtClean="0"/>
              <a:t>Netværkssmeden</a:t>
            </a:r>
            <a:endParaRPr lang="da-DK" dirty="0"/>
          </a:p>
        </p:txBody>
      </p:sp>
      <p:sp>
        <p:nvSpPr>
          <p:cNvPr id="3" name="Pladsholder til indhold 2"/>
          <p:cNvSpPr>
            <a:spLocks noGrp="1"/>
          </p:cNvSpPr>
          <p:nvPr>
            <p:ph sz="half" idx="1"/>
          </p:nvPr>
        </p:nvSpPr>
        <p:spPr>
          <a:ln w="9525">
            <a:solidFill>
              <a:srgbClr val="00B050"/>
            </a:solidFill>
          </a:ln>
        </p:spPr>
        <p:txBody>
          <a:bodyPr>
            <a:normAutofit fontScale="92500" lnSpcReduction="20000"/>
          </a:bodyPr>
          <a:lstStyle/>
          <a:p>
            <a:pPr>
              <a:buNone/>
            </a:pPr>
            <a:endParaRPr lang="da-DK" sz="2400" b="1" dirty="0" smtClean="0"/>
          </a:p>
          <a:p>
            <a:pPr>
              <a:buNone/>
            </a:pPr>
            <a:endParaRPr lang="da-DK" sz="2400" b="1" dirty="0" smtClean="0"/>
          </a:p>
          <a:p>
            <a:pPr>
              <a:buNone/>
            </a:pPr>
            <a:r>
              <a:rPr lang="da-DK" sz="2400" b="1" dirty="0" smtClean="0"/>
              <a:t>Bringer ressourcer og fagligheder i spil</a:t>
            </a:r>
          </a:p>
          <a:p>
            <a:r>
              <a:rPr lang="da-DK" sz="2600" dirty="0" smtClean="0"/>
              <a:t>Relationer, netværk, ligeværd er i fokus</a:t>
            </a:r>
          </a:p>
          <a:p>
            <a:r>
              <a:rPr lang="da-DK" sz="2600" dirty="0" smtClean="0"/>
              <a:t>Tænker udvikling ud over egen organisation</a:t>
            </a:r>
          </a:p>
          <a:p>
            <a:r>
              <a:rPr lang="da-DK" sz="2600" dirty="0" smtClean="0"/>
              <a:t>Plejer netværk ”ud af huset”</a:t>
            </a:r>
          </a:p>
          <a:p>
            <a:r>
              <a:rPr lang="da-DK" sz="2600" dirty="0" smtClean="0"/>
              <a:t>Skabe fælles ansvar om opgaven. Projektleder!</a:t>
            </a:r>
            <a:endParaRPr lang="da-DK" sz="2600" dirty="0"/>
          </a:p>
        </p:txBody>
      </p:sp>
      <p:sp>
        <p:nvSpPr>
          <p:cNvPr id="4" name="Pladsholder til indhold 3"/>
          <p:cNvSpPr>
            <a:spLocks noGrp="1"/>
          </p:cNvSpPr>
          <p:nvPr>
            <p:ph sz="half" idx="2"/>
          </p:nvPr>
        </p:nvSpPr>
        <p:spPr>
          <a:ln>
            <a:solidFill>
              <a:srgbClr val="FF0000"/>
            </a:solidFill>
            <a:prstDash val="sysDash"/>
          </a:ln>
        </p:spPr>
        <p:txBody>
          <a:bodyPr>
            <a:normAutofit fontScale="92500" lnSpcReduction="20000"/>
          </a:bodyPr>
          <a:lstStyle/>
          <a:p>
            <a:pPr>
              <a:buNone/>
            </a:pPr>
            <a:r>
              <a:rPr lang="da-DK" sz="2600" b="1" dirty="0" smtClean="0"/>
              <a:t>Udfordring:</a:t>
            </a:r>
          </a:p>
          <a:p>
            <a:r>
              <a:rPr lang="da-DK" sz="2400" dirty="0" smtClean="0"/>
              <a:t>At fællesskab skal gælde både internt og eksternt</a:t>
            </a:r>
          </a:p>
          <a:p>
            <a:r>
              <a:rPr lang="da-DK" sz="2400" dirty="0" smtClean="0"/>
              <a:t>Ikke at overdrive tidsforbruget ”udenfor” organisationen</a:t>
            </a:r>
          </a:p>
          <a:p>
            <a:pPr>
              <a:buNone/>
            </a:pPr>
            <a:r>
              <a:rPr lang="da-DK" sz="2600" b="1" dirty="0" smtClean="0"/>
              <a:t>Overvejelser:</a:t>
            </a:r>
          </a:p>
          <a:p>
            <a:r>
              <a:rPr lang="da-DK" sz="2400" dirty="0" smtClean="0"/>
              <a:t>Hvem kan spille en rolle her?</a:t>
            </a:r>
          </a:p>
          <a:p>
            <a:r>
              <a:rPr lang="da-DK" sz="2400" dirty="0" smtClean="0"/>
              <a:t>Er der nogen vi har overset?</a:t>
            </a:r>
          </a:p>
          <a:p>
            <a:r>
              <a:rPr lang="da-DK" sz="2400" dirty="0" smtClean="0"/>
              <a:t>Hvordan kan vi bringe andre end os selv i spil?</a:t>
            </a:r>
          </a:p>
          <a:p>
            <a:r>
              <a:rPr lang="da-DK" sz="2400" dirty="0" smtClean="0"/>
              <a:t>Hvilken rolle skal vi selv spille for at få samarbejdet til at køre?</a:t>
            </a:r>
            <a:endParaRPr lang="da-DK"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53" name="Picture 33" descr="C:\Users\Lisette\AppData\Local\Microsoft\Windows\Temporary Internet Files\Content.IE5\RSCRS0NA\7170246202_06076b0047_z[1].jpg"/>
          <p:cNvPicPr>
            <a:picLocks noChangeAspect="1" noChangeArrowheads="1"/>
          </p:cNvPicPr>
          <p:nvPr/>
        </p:nvPicPr>
        <p:blipFill>
          <a:blip r:embed="rId3" cstate="print"/>
          <a:srcRect/>
          <a:stretch>
            <a:fillRect/>
          </a:stretch>
        </p:blipFill>
        <p:spPr bwMode="auto">
          <a:xfrm>
            <a:off x="3419872" y="4221088"/>
            <a:ext cx="1124712" cy="1950720"/>
          </a:xfrm>
          <a:prstGeom prst="rect">
            <a:avLst/>
          </a:prstGeom>
          <a:noFill/>
        </p:spPr>
      </p:pic>
      <p:pic>
        <p:nvPicPr>
          <p:cNvPr id="5164" name="Picture 44" descr="C:\Users\Lisette\AppData\Local\Microsoft\Windows\Temporary Internet Files\Content.IE5\TQQC4OVT\e50921db8e69dd9abaf76b4dc9bd337c[1].jpg"/>
          <p:cNvPicPr>
            <a:picLocks noChangeAspect="1" noChangeArrowheads="1"/>
          </p:cNvPicPr>
          <p:nvPr/>
        </p:nvPicPr>
        <p:blipFill>
          <a:blip r:embed="rId4" cstate="print"/>
          <a:srcRect/>
          <a:stretch>
            <a:fillRect/>
          </a:stretch>
        </p:blipFill>
        <p:spPr bwMode="auto">
          <a:xfrm>
            <a:off x="467544" y="260648"/>
            <a:ext cx="2232248" cy="1633600"/>
          </a:xfrm>
          <a:prstGeom prst="rect">
            <a:avLst/>
          </a:prstGeom>
          <a:noFill/>
        </p:spPr>
      </p:pic>
      <p:sp>
        <p:nvSpPr>
          <p:cNvPr id="2" name="Titel 1"/>
          <p:cNvSpPr>
            <a:spLocks noGrp="1"/>
          </p:cNvSpPr>
          <p:nvPr>
            <p:ph type="title"/>
          </p:nvPr>
        </p:nvSpPr>
        <p:spPr/>
        <p:txBody>
          <a:bodyPr/>
          <a:lstStyle/>
          <a:p>
            <a:pPr algn="r"/>
            <a:r>
              <a:rPr lang="da-DK" dirty="0" smtClean="0"/>
              <a:t>	</a:t>
            </a:r>
            <a:r>
              <a:rPr lang="da-DK" dirty="0" smtClean="0">
                <a:solidFill>
                  <a:schemeClr val="tx2"/>
                </a:solidFill>
              </a:rPr>
              <a:t>Effektjæger</a:t>
            </a:r>
            <a:endParaRPr lang="da-DK" dirty="0">
              <a:solidFill>
                <a:schemeClr val="tx2"/>
              </a:solidFill>
            </a:endParaRPr>
          </a:p>
        </p:txBody>
      </p:sp>
      <p:sp>
        <p:nvSpPr>
          <p:cNvPr id="3" name="Pladsholder til indhold 2"/>
          <p:cNvSpPr>
            <a:spLocks noGrp="1"/>
          </p:cNvSpPr>
          <p:nvPr>
            <p:ph sz="half" idx="1"/>
          </p:nvPr>
        </p:nvSpPr>
        <p:spPr>
          <a:xfrm>
            <a:off x="467544" y="1556792"/>
            <a:ext cx="4038600" cy="4525963"/>
          </a:xfrm>
          <a:ln w="9525">
            <a:solidFill>
              <a:srgbClr val="00B050"/>
            </a:solidFill>
          </a:ln>
        </p:spPr>
        <p:txBody>
          <a:bodyPr>
            <a:normAutofit lnSpcReduction="10000"/>
          </a:bodyPr>
          <a:lstStyle/>
          <a:p>
            <a:endParaRPr lang="da-DK" sz="2400" b="1" dirty="0" smtClean="0"/>
          </a:p>
          <a:p>
            <a:pPr>
              <a:buNone/>
            </a:pPr>
            <a:r>
              <a:rPr lang="da-DK" sz="2400" b="1" dirty="0" smtClean="0"/>
              <a:t>Målrettet. </a:t>
            </a:r>
          </a:p>
          <a:p>
            <a:pPr>
              <a:buNone/>
            </a:pPr>
            <a:r>
              <a:rPr lang="da-DK" sz="2400" b="1" dirty="0" smtClean="0"/>
              <a:t>Vil gøre en forskel</a:t>
            </a:r>
          </a:p>
          <a:p>
            <a:r>
              <a:rPr lang="da-DK" sz="2400" dirty="0" smtClean="0"/>
              <a:t>Resultater, logistik, vedholdenhed</a:t>
            </a:r>
          </a:p>
          <a:p>
            <a:r>
              <a:rPr lang="da-DK" sz="2400" dirty="0" smtClean="0"/>
              <a:t>Økonomi og mål i fokus</a:t>
            </a:r>
          </a:p>
          <a:p>
            <a:r>
              <a:rPr lang="da-DK" sz="2400" dirty="0" smtClean="0"/>
              <a:t>Holder sig selv og andre på sporet</a:t>
            </a:r>
          </a:p>
          <a:p>
            <a:r>
              <a:rPr lang="da-DK" sz="2400" dirty="0" smtClean="0"/>
              <a:t>Delmål og pejlemærker</a:t>
            </a:r>
            <a:endParaRPr lang="da-DK" sz="2400" dirty="0"/>
          </a:p>
        </p:txBody>
      </p:sp>
      <p:sp>
        <p:nvSpPr>
          <p:cNvPr id="4" name="Pladsholder til indhold 3"/>
          <p:cNvSpPr>
            <a:spLocks noGrp="1"/>
          </p:cNvSpPr>
          <p:nvPr>
            <p:ph sz="half" idx="2"/>
          </p:nvPr>
        </p:nvSpPr>
        <p:spPr>
          <a:ln>
            <a:solidFill>
              <a:srgbClr val="FF0000"/>
            </a:solidFill>
            <a:prstDash val="sysDash"/>
          </a:ln>
        </p:spPr>
        <p:txBody>
          <a:bodyPr>
            <a:normAutofit lnSpcReduction="10000"/>
          </a:bodyPr>
          <a:lstStyle/>
          <a:p>
            <a:pPr>
              <a:buNone/>
            </a:pPr>
            <a:r>
              <a:rPr lang="da-DK" sz="2400" b="1" dirty="0" smtClean="0"/>
              <a:t>Udfordring:</a:t>
            </a:r>
          </a:p>
          <a:p>
            <a:r>
              <a:rPr lang="da-DK" sz="2400" dirty="0" smtClean="0"/>
              <a:t>At gøre dokumentation meningsfyldt </a:t>
            </a:r>
          </a:p>
          <a:p>
            <a:r>
              <a:rPr lang="da-DK" sz="2400" dirty="0" smtClean="0"/>
              <a:t>Men ikke gøre det til et mål i sig selv</a:t>
            </a:r>
          </a:p>
          <a:p>
            <a:pPr>
              <a:buNone/>
            </a:pPr>
            <a:r>
              <a:rPr lang="da-DK" sz="2400" b="1" dirty="0" smtClean="0"/>
              <a:t>Overvejelser:</a:t>
            </a:r>
          </a:p>
          <a:p>
            <a:pPr>
              <a:buNone/>
            </a:pPr>
            <a:r>
              <a:rPr lang="da-DK" sz="2400" dirty="0" smtClean="0"/>
              <a:t>Hvilken forskel skal være sket, når vi er færdige?</a:t>
            </a:r>
          </a:p>
          <a:p>
            <a:pPr>
              <a:buNone/>
            </a:pPr>
            <a:r>
              <a:rPr lang="da-DK" sz="2400" dirty="0" smtClean="0"/>
              <a:t>Hvor langt er vi? Hvordan kommer vi længere?</a:t>
            </a:r>
          </a:p>
          <a:p>
            <a:pPr>
              <a:buNone/>
            </a:pPr>
            <a:r>
              <a:rPr lang="da-DK" sz="2400" dirty="0" smtClean="0"/>
              <a:t>Hvordan kan nogen mærke en forskel gennem det vi gør?</a:t>
            </a:r>
          </a:p>
          <a:p>
            <a:endParaRPr lang="da-DK"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TotalTime>
  <Words>1286</Words>
  <Application>Microsoft Office PowerPoint</Application>
  <PresentationFormat>Skærmshow (4:3)</PresentationFormat>
  <Paragraphs>149</Paragraphs>
  <Slides>7</Slides>
  <Notes>7</Notes>
  <HiddenSlides>0</HiddenSlides>
  <MMClips>0</MMClips>
  <ScaleCrop>false</ScaleCrop>
  <HeadingPairs>
    <vt:vector size="4" baseType="variant">
      <vt:variant>
        <vt:lpstr>Tema</vt:lpstr>
      </vt:variant>
      <vt:variant>
        <vt:i4>1</vt:i4>
      </vt:variant>
      <vt:variant>
        <vt:lpstr>Diastitler</vt:lpstr>
      </vt:variant>
      <vt:variant>
        <vt:i4>7</vt:i4>
      </vt:variant>
    </vt:vector>
  </HeadingPairs>
  <TitlesOfParts>
    <vt:vector size="8" baseType="lpstr">
      <vt:lpstr>Kontortema</vt:lpstr>
      <vt:lpstr>Velfærdslederens kerneopgaver?  Lederens mange roller  Lederens mange arenaer Hvad betyder alt det for din trivsel og arbejdsglæde?</vt:lpstr>
      <vt:lpstr>Hvad er jeres kerneopgaver?</vt:lpstr>
      <vt:lpstr>Udforskeren</vt:lpstr>
      <vt:lpstr>Initiativdyrkeren</vt:lpstr>
      <vt:lpstr>Meningsskaber</vt:lpstr>
      <vt:lpstr>Netværkssmeden</vt:lpstr>
      <vt:lpstr> Effektjæger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Lederrollen</dc:title>
  <dc:creator>Lisette</dc:creator>
  <cp:lastModifiedBy>Lisette</cp:lastModifiedBy>
  <cp:revision>75</cp:revision>
  <dcterms:created xsi:type="dcterms:W3CDTF">2014-10-14T11:41:32Z</dcterms:created>
  <dcterms:modified xsi:type="dcterms:W3CDTF">2015-03-11T10:00:41Z</dcterms:modified>
</cp:coreProperties>
</file>